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DEE83-7ED7-4362-8003-D76C8981A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0804" y="1325461"/>
            <a:ext cx="7969541" cy="230304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Meine erste 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err="1">
                <a:solidFill>
                  <a:schemeClr val="bg1"/>
                </a:solidFill>
              </a:rPr>
              <a:t>Powerpoint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Präsentation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BF669D-7031-4B86-94A5-1A1E2C70B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1124357"/>
          </a:xfrm>
        </p:spPr>
        <p:txBody>
          <a:bodyPr/>
          <a:lstStyle/>
          <a:p>
            <a:r>
              <a:rPr lang="de-DE" dirty="0"/>
              <a:t>												</a:t>
            </a:r>
            <a:r>
              <a:rPr lang="de-DE" sz="2400" dirty="0">
                <a:solidFill>
                  <a:schemeClr val="accent6">
                    <a:lumMod val="50000"/>
                  </a:schemeClr>
                </a:solidFill>
              </a:rPr>
              <a:t>De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de-DE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400" dirty="0">
                <a:solidFill>
                  <a:schemeClr val="accent6"/>
                </a:solidFill>
              </a:rPr>
              <a:t>Zu</a:t>
            </a:r>
            <a:r>
              <a:rPr lang="de-DE" sz="2400" dirty="0">
                <a:solidFill>
                  <a:schemeClr val="accent5">
                    <a:lumMod val="75000"/>
                  </a:schemeClr>
                </a:solidFill>
              </a:rPr>
              <a:t>sa</a:t>
            </a:r>
            <a:r>
              <a:rPr lang="de-DE" sz="2400" dirty="0">
                <a:solidFill>
                  <a:srgbClr val="00B050"/>
                </a:solidFill>
              </a:rPr>
              <a:t>m</a:t>
            </a:r>
            <a:r>
              <a:rPr lang="de-DE" sz="2400" dirty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de-DE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en</a:t>
            </a:r>
            <a:r>
              <a:rPr lang="de-DE" sz="2400" dirty="0">
                <a:solidFill>
                  <a:srgbClr val="FFFF00"/>
                </a:solidFill>
              </a:rPr>
              <a:t>h</a:t>
            </a:r>
            <a:r>
              <a:rPr lang="de-DE" sz="2400" dirty="0">
                <a:solidFill>
                  <a:srgbClr val="FFC000"/>
                </a:solidFill>
              </a:rPr>
              <a:t>a</a:t>
            </a:r>
            <a:r>
              <a:rPr lang="de-DE" sz="2400" dirty="0">
                <a:solidFill>
                  <a:srgbClr val="FF0000"/>
                </a:solidFill>
              </a:rPr>
              <a:t>n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de-DE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400" dirty="0">
                <a:solidFill>
                  <a:srgbClr val="7030A0"/>
                </a:solidFill>
              </a:rPr>
              <a:t>z</a:t>
            </a:r>
            <a:r>
              <a:rPr lang="de-DE" sz="2400" dirty="0">
                <a:solidFill>
                  <a:schemeClr val="accent6">
                    <a:lumMod val="50000"/>
                  </a:schemeClr>
                </a:solidFill>
              </a:rPr>
              <a:t>w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6"/>
                </a:solidFill>
              </a:rPr>
              <a:t>s</a:t>
            </a:r>
            <a:r>
              <a:rPr lang="de-DE" sz="2400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de-DE" sz="2400" dirty="0">
                <a:solidFill>
                  <a:schemeClr val="accent5"/>
                </a:solidFill>
              </a:rPr>
              <a:t>h</a:t>
            </a:r>
            <a:r>
              <a:rPr lang="de-DE" sz="2400" dirty="0">
                <a:solidFill>
                  <a:srgbClr val="00B050"/>
                </a:solidFill>
              </a:rPr>
              <a:t>e</a:t>
            </a:r>
            <a:r>
              <a:rPr lang="de-DE" sz="2400" dirty="0">
                <a:solidFill>
                  <a:srgbClr val="92D050"/>
                </a:solidFill>
              </a:rPr>
              <a:t>n</a:t>
            </a:r>
            <a:r>
              <a:rPr lang="de-DE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Farb</a:t>
            </a:r>
            <a:r>
              <a:rPr lang="de-DE" sz="2400" dirty="0">
                <a:solidFill>
                  <a:srgbClr val="FFFF00"/>
                </a:solidFill>
              </a:rPr>
              <a:t>e</a:t>
            </a:r>
            <a:r>
              <a:rPr lang="de-DE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400" dirty="0">
                <a:solidFill>
                  <a:srgbClr val="FFC000"/>
                </a:solidFill>
              </a:rPr>
              <a:t>und</a:t>
            </a:r>
            <a:r>
              <a:rPr lang="de-DE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400" dirty="0">
                <a:solidFill>
                  <a:srgbClr val="FF0000"/>
                </a:solidFill>
              </a:rPr>
              <a:t>Klang</a:t>
            </a:r>
          </a:p>
        </p:txBody>
      </p:sp>
    </p:spTree>
    <p:extLst>
      <p:ext uri="{BB962C8B-B14F-4D97-AF65-F5344CB8AC3E}">
        <p14:creationId xmlns:p14="http://schemas.microsoft.com/office/powerpoint/2010/main" val="34504519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9F5D6A5-E2C1-4E15-9DDB-6E967449547B}"/>
              </a:ext>
            </a:extLst>
          </p:cNvPr>
          <p:cNvSpPr txBox="1"/>
          <p:nvPr/>
        </p:nvSpPr>
        <p:spPr>
          <a:xfrm>
            <a:off x="2424419" y="3028424"/>
            <a:ext cx="2340702" cy="369332"/>
          </a:xfrm>
          <a:prstGeom prst="rect">
            <a:avLst/>
          </a:prstGeom>
          <a:gradFill>
            <a:gsLst>
              <a:gs pos="80750">
                <a:srgbClr val="8B8CAC"/>
              </a:gs>
              <a:gs pos="78500">
                <a:schemeClr val="accent6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48500">
                <a:schemeClr val="accent5">
                  <a:lumMod val="60000"/>
                  <a:lumOff val="40000"/>
                </a:schemeClr>
              </a:gs>
              <a:gs pos="23000">
                <a:schemeClr val="accent6">
                  <a:lumMod val="50000"/>
                </a:schemeClr>
              </a:gs>
            </a:gsLst>
            <a:lin ang="5400000" scaled="1"/>
          </a:gra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de-DE" dirty="0"/>
              <a:t>FARBE UND KLANG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62E1E5E-9C33-4ED0-9276-CC319DEDDD2C}"/>
              </a:ext>
            </a:extLst>
          </p:cNvPr>
          <p:cNvSpPr/>
          <p:nvPr/>
        </p:nvSpPr>
        <p:spPr>
          <a:xfrm>
            <a:off x="8266922" y="2484092"/>
            <a:ext cx="2752531" cy="1385903"/>
          </a:xfrm>
          <a:prstGeom prst="ellipse">
            <a:avLst/>
          </a:prstGeom>
          <a:gradFill>
            <a:gsLst>
              <a:gs pos="100000">
                <a:schemeClr val="accent3"/>
              </a:gs>
              <a:gs pos="46894">
                <a:srgbClr val="7BD7C8"/>
              </a:gs>
              <a:gs pos="80750">
                <a:schemeClr val="accent3"/>
              </a:gs>
              <a:gs pos="61954">
                <a:srgbClr val="749483"/>
              </a:gs>
              <a:gs pos="49000">
                <a:schemeClr val="accent6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48500">
                <a:schemeClr val="accent5">
                  <a:lumMod val="60000"/>
                  <a:lumOff val="40000"/>
                </a:schemeClr>
              </a:gs>
              <a:gs pos="100000">
                <a:srgbClr val="002060"/>
              </a:gs>
              <a:gs pos="0">
                <a:schemeClr val="accent5">
                  <a:lumMod val="75000"/>
                </a:schemeClr>
              </a:gs>
            </a:gsLst>
            <a:lin ang="5400000" scaled="1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rgbClr val="002060"/>
                </a:solidFill>
              </a:rPr>
              <a:t>FARBE</a:t>
            </a:r>
          </a:p>
        </p:txBody>
      </p:sp>
      <p:sp>
        <p:nvSpPr>
          <p:cNvPr id="4" name="Stern: 5 Zacken 3">
            <a:extLst>
              <a:ext uri="{FF2B5EF4-FFF2-40B4-BE49-F238E27FC236}">
                <a16:creationId xmlns:a16="http://schemas.microsoft.com/office/drawing/2014/main" id="{F5E860ED-2DF3-4BA0-AAB8-76C447512993}"/>
              </a:ext>
            </a:extLst>
          </p:cNvPr>
          <p:cNvSpPr/>
          <p:nvPr/>
        </p:nvSpPr>
        <p:spPr>
          <a:xfrm rot="18427076">
            <a:off x="6096000" y="1474237"/>
            <a:ext cx="914400" cy="914400"/>
          </a:xfrm>
          <a:prstGeom prst="star5">
            <a:avLst/>
          </a:prstGeom>
          <a:gradFill>
            <a:gsLst>
              <a:gs pos="100000">
                <a:schemeClr val="accent3"/>
              </a:gs>
              <a:gs pos="46894">
                <a:srgbClr val="7BD7C8"/>
              </a:gs>
              <a:gs pos="80750">
                <a:schemeClr val="accent3"/>
              </a:gs>
              <a:gs pos="70000">
                <a:srgbClr val="7030A0"/>
              </a:gs>
              <a:gs pos="47000">
                <a:srgbClr val="749483"/>
              </a:gs>
              <a:gs pos="89000">
                <a:schemeClr val="accent6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  <a:gs pos="100000">
                <a:srgbClr val="002060"/>
              </a:gs>
              <a:gs pos="0">
                <a:schemeClr val="accent5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0C9FEBAB-AF96-4248-BC80-01538B2E550A}"/>
              </a:ext>
            </a:extLst>
          </p:cNvPr>
          <p:cNvSpPr/>
          <p:nvPr/>
        </p:nvSpPr>
        <p:spPr>
          <a:xfrm>
            <a:off x="6232801" y="1667776"/>
            <a:ext cx="645532" cy="690114"/>
          </a:xfrm>
          <a:custGeom>
            <a:avLst/>
            <a:gdLst>
              <a:gd name="connsiteX0" fmla="*/ 177330 w 645532"/>
              <a:gd name="connsiteY0" fmla="*/ 291653 h 690114"/>
              <a:gd name="connsiteX1" fmla="*/ 429256 w 645532"/>
              <a:gd name="connsiteY1" fmla="*/ 394289 h 690114"/>
              <a:gd name="connsiteX2" fmla="*/ 485240 w 645532"/>
              <a:gd name="connsiteY2" fmla="*/ 114371 h 690114"/>
              <a:gd name="connsiteX3" fmla="*/ 419926 w 645532"/>
              <a:gd name="connsiteY3" fmla="*/ 636885 h 690114"/>
              <a:gd name="connsiteX4" fmla="*/ 345281 w 645532"/>
              <a:gd name="connsiteY4" fmla="*/ 49057 h 690114"/>
              <a:gd name="connsiteX5" fmla="*/ 186660 w 645532"/>
              <a:gd name="connsiteY5" fmla="*/ 506257 h 690114"/>
              <a:gd name="connsiteX6" fmla="*/ 186660 w 645532"/>
              <a:gd name="connsiteY6" fmla="*/ 95710 h 690114"/>
              <a:gd name="connsiteX7" fmla="*/ 643860 w 645532"/>
              <a:gd name="connsiteY7" fmla="*/ 356967 h 690114"/>
              <a:gd name="connsiteX8" fmla="*/ 48 w 645532"/>
              <a:gd name="connsiteY8" fmla="*/ 468934 h 690114"/>
              <a:gd name="connsiteX9" fmla="*/ 606538 w 645532"/>
              <a:gd name="connsiteY9" fmla="*/ 245000 h 690114"/>
              <a:gd name="connsiteX10" fmla="*/ 102685 w 645532"/>
              <a:gd name="connsiteY10" fmla="*/ 151693 h 690114"/>
              <a:gd name="connsiteX11" fmla="*/ 587877 w 645532"/>
              <a:gd name="connsiteY11" fmla="*/ 366297 h 690114"/>
              <a:gd name="connsiteX12" fmla="*/ 373272 w 645532"/>
              <a:gd name="connsiteY12" fmla="*/ 2404 h 690114"/>
              <a:gd name="connsiteX13" fmla="*/ 513232 w 645532"/>
              <a:gd name="connsiteY13" fmla="*/ 580902 h 69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5532" h="690114">
                <a:moveTo>
                  <a:pt x="177330" y="291653"/>
                </a:moveTo>
                <a:cubicBezTo>
                  <a:pt x="277634" y="357744"/>
                  <a:pt x="377938" y="423836"/>
                  <a:pt x="429256" y="394289"/>
                </a:cubicBezTo>
                <a:cubicBezTo>
                  <a:pt x="480574" y="364742"/>
                  <a:pt x="486795" y="73938"/>
                  <a:pt x="485240" y="114371"/>
                </a:cubicBezTo>
                <a:cubicBezTo>
                  <a:pt x="483685" y="154804"/>
                  <a:pt x="443252" y="647771"/>
                  <a:pt x="419926" y="636885"/>
                </a:cubicBezTo>
                <a:cubicBezTo>
                  <a:pt x="396600" y="625999"/>
                  <a:pt x="384159" y="70828"/>
                  <a:pt x="345281" y="49057"/>
                </a:cubicBezTo>
                <a:cubicBezTo>
                  <a:pt x="306403" y="27286"/>
                  <a:pt x="213097" y="498482"/>
                  <a:pt x="186660" y="506257"/>
                </a:cubicBezTo>
                <a:cubicBezTo>
                  <a:pt x="160223" y="514033"/>
                  <a:pt x="110460" y="120592"/>
                  <a:pt x="186660" y="95710"/>
                </a:cubicBezTo>
                <a:cubicBezTo>
                  <a:pt x="262860" y="70828"/>
                  <a:pt x="674962" y="294763"/>
                  <a:pt x="643860" y="356967"/>
                </a:cubicBezTo>
                <a:cubicBezTo>
                  <a:pt x="612758" y="419171"/>
                  <a:pt x="6268" y="487595"/>
                  <a:pt x="48" y="468934"/>
                </a:cubicBezTo>
                <a:cubicBezTo>
                  <a:pt x="-6172" y="450273"/>
                  <a:pt x="589432" y="297873"/>
                  <a:pt x="606538" y="245000"/>
                </a:cubicBezTo>
                <a:cubicBezTo>
                  <a:pt x="623644" y="192127"/>
                  <a:pt x="105795" y="131477"/>
                  <a:pt x="102685" y="151693"/>
                </a:cubicBezTo>
                <a:cubicBezTo>
                  <a:pt x="99575" y="171909"/>
                  <a:pt x="542779" y="391178"/>
                  <a:pt x="587877" y="366297"/>
                </a:cubicBezTo>
                <a:cubicBezTo>
                  <a:pt x="632975" y="341416"/>
                  <a:pt x="385713" y="-33363"/>
                  <a:pt x="373272" y="2404"/>
                </a:cubicBezTo>
                <a:cubicBezTo>
                  <a:pt x="360831" y="38171"/>
                  <a:pt x="510122" y="1010110"/>
                  <a:pt x="513232" y="58090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Stern: 7 Zacken 6">
            <a:extLst>
              <a:ext uri="{FF2B5EF4-FFF2-40B4-BE49-F238E27FC236}">
                <a16:creationId xmlns:a16="http://schemas.microsoft.com/office/drawing/2014/main" id="{C8C58D6B-68E5-41BA-8DC4-C34592F39551}"/>
              </a:ext>
            </a:extLst>
          </p:cNvPr>
          <p:cNvSpPr/>
          <p:nvPr/>
        </p:nvSpPr>
        <p:spPr>
          <a:xfrm rot="19535628">
            <a:off x="8715868" y="4693296"/>
            <a:ext cx="914400" cy="914400"/>
          </a:xfrm>
          <a:prstGeom prst="star7">
            <a:avLst/>
          </a:prstGeom>
          <a:gradFill>
            <a:gsLst>
              <a:gs pos="100000">
                <a:schemeClr val="accent3"/>
              </a:gs>
              <a:gs pos="46894">
                <a:srgbClr val="7BD7C8"/>
              </a:gs>
              <a:gs pos="80750">
                <a:schemeClr val="accent3"/>
              </a:gs>
              <a:gs pos="70000">
                <a:srgbClr val="7030A0"/>
              </a:gs>
              <a:gs pos="47000">
                <a:srgbClr val="749483"/>
              </a:gs>
              <a:gs pos="79000">
                <a:srgbClr val="FFFF00"/>
              </a:gs>
              <a:gs pos="100000">
                <a:schemeClr val="accent1">
                  <a:lumMod val="45000"/>
                  <a:lumOff val="55000"/>
                </a:schemeClr>
              </a:gs>
              <a:gs pos="56000">
                <a:schemeClr val="accent5">
                  <a:alpha val="59000"/>
                  <a:lumMod val="40000"/>
                  <a:lumOff val="60000"/>
                </a:schemeClr>
              </a:gs>
              <a:gs pos="31000">
                <a:srgbClr val="002060"/>
              </a:gs>
              <a:gs pos="0">
                <a:schemeClr val="accent5">
                  <a:lumMod val="75000"/>
                </a:schemeClr>
              </a:gs>
            </a:gsLst>
            <a:lin ang="5400000" scaled="1"/>
          </a:gradFill>
          <a:effectLst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C00000"/>
                </a:solidFill>
              </a:rPr>
              <a:t>Ton</a:t>
            </a:r>
          </a:p>
        </p:txBody>
      </p:sp>
      <p:sp>
        <p:nvSpPr>
          <p:cNvPr id="8" name="Flussdiagramm: Verzweigung 7">
            <a:extLst>
              <a:ext uri="{FF2B5EF4-FFF2-40B4-BE49-F238E27FC236}">
                <a16:creationId xmlns:a16="http://schemas.microsoft.com/office/drawing/2014/main" id="{3C9D67DA-BC4D-4104-BC50-A7BCC351BF25}"/>
              </a:ext>
            </a:extLst>
          </p:cNvPr>
          <p:cNvSpPr/>
          <p:nvPr/>
        </p:nvSpPr>
        <p:spPr>
          <a:xfrm>
            <a:off x="4430659" y="4361232"/>
            <a:ext cx="2964141" cy="1271116"/>
          </a:xfrm>
          <a:prstGeom prst="flowChartDecision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Engravers MT" panose="02090707080505020304" pitchFamily="18" charset="0"/>
              </a:rPr>
              <a:t>WASSER</a:t>
            </a:r>
          </a:p>
        </p:txBody>
      </p:sp>
      <p:sp>
        <p:nvSpPr>
          <p:cNvPr id="9" name="Rahmen 8">
            <a:extLst>
              <a:ext uri="{FF2B5EF4-FFF2-40B4-BE49-F238E27FC236}">
                <a16:creationId xmlns:a16="http://schemas.microsoft.com/office/drawing/2014/main" id="{B948C3D4-F10A-4C40-91B0-83F0E2355565}"/>
              </a:ext>
            </a:extLst>
          </p:cNvPr>
          <p:cNvSpPr/>
          <p:nvPr/>
        </p:nvSpPr>
        <p:spPr>
          <a:xfrm rot="3624599">
            <a:off x="1310584" y="4012163"/>
            <a:ext cx="1804381" cy="2537927"/>
          </a:xfrm>
          <a:prstGeom prst="fram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</a:rPr>
              <a:t>TON</a:t>
            </a:r>
            <a:br>
              <a:rPr lang="de-DE" dirty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</a:rPr>
            </a:b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</a:rPr>
              <a:t>UM</a:t>
            </a:r>
            <a:br>
              <a:rPr lang="de-DE" dirty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</a:rPr>
            </a:b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Goudy Stout" panose="0202090407030B020401" pitchFamily="18" charset="0"/>
              </a:rPr>
              <a:t>FANG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251E982-1AB0-4195-BC85-F2BEA957D30C}"/>
              </a:ext>
            </a:extLst>
          </p:cNvPr>
          <p:cNvSpPr txBox="1"/>
          <p:nvPr/>
        </p:nvSpPr>
        <p:spPr>
          <a:xfrm>
            <a:off x="3847699" y="1040986"/>
            <a:ext cx="1573387" cy="369332"/>
          </a:xfrm>
          <a:prstGeom prst="rect">
            <a:avLst/>
          </a:prstGeom>
          <a:gradFill>
            <a:gsLst>
              <a:gs pos="24000">
                <a:schemeClr val="accent3"/>
              </a:gs>
              <a:gs pos="46894">
                <a:srgbClr val="7BD7C8"/>
              </a:gs>
              <a:gs pos="80750">
                <a:schemeClr val="accent3"/>
              </a:gs>
              <a:gs pos="70000">
                <a:srgbClr val="7030A0"/>
              </a:gs>
              <a:gs pos="52000">
                <a:schemeClr val="accent6">
                  <a:lumMod val="50000"/>
                </a:schemeClr>
              </a:gs>
              <a:gs pos="79000">
                <a:srgbClr val="FFFF00"/>
              </a:gs>
              <a:gs pos="38000">
                <a:srgbClr val="FF0000"/>
              </a:gs>
              <a:gs pos="56000">
                <a:schemeClr val="accent5">
                  <a:alpha val="59000"/>
                  <a:lumMod val="40000"/>
                  <a:lumOff val="60000"/>
                </a:schemeClr>
              </a:gs>
              <a:gs pos="0">
                <a:schemeClr val="accent5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Schallwellen</a:t>
            </a:r>
          </a:p>
        </p:txBody>
      </p:sp>
      <p:sp>
        <p:nvSpPr>
          <p:cNvPr id="12" name="Flussdiagramm: Verbinder 11">
            <a:extLst>
              <a:ext uri="{FF2B5EF4-FFF2-40B4-BE49-F238E27FC236}">
                <a16:creationId xmlns:a16="http://schemas.microsoft.com/office/drawing/2014/main" id="{D0E1C5C4-9126-4455-9C8D-8B04136016D2}"/>
              </a:ext>
            </a:extLst>
          </p:cNvPr>
          <p:cNvSpPr/>
          <p:nvPr/>
        </p:nvSpPr>
        <p:spPr>
          <a:xfrm>
            <a:off x="8322906" y="438539"/>
            <a:ext cx="1017037" cy="942392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>
                <a:solidFill>
                  <a:srgbClr val="00B0F0"/>
                </a:solidFill>
                <a:latin typeface="Bradley Hand ITC" panose="03070402050302030203" pitchFamily="66" charset="0"/>
              </a:rPr>
              <a:t>Klang</a:t>
            </a:r>
          </a:p>
        </p:txBody>
      </p:sp>
      <p:sp>
        <p:nvSpPr>
          <p:cNvPr id="15" name="Flussdiagramm: Lochstreifen 14">
            <a:extLst>
              <a:ext uri="{FF2B5EF4-FFF2-40B4-BE49-F238E27FC236}">
                <a16:creationId xmlns:a16="http://schemas.microsoft.com/office/drawing/2014/main" id="{BE7FE61E-5443-4CFA-A6D9-086AEB1EE65C}"/>
              </a:ext>
            </a:extLst>
          </p:cNvPr>
          <p:cNvSpPr/>
          <p:nvPr/>
        </p:nvSpPr>
        <p:spPr>
          <a:xfrm>
            <a:off x="3373131" y="1987632"/>
            <a:ext cx="1573387" cy="804672"/>
          </a:xfrm>
          <a:prstGeom prst="flowChartPunchedTape">
            <a:avLst/>
          </a:prstGeom>
          <a:pattFill prst="shingle">
            <a:fgClr>
              <a:schemeClr val="accent6">
                <a:lumMod val="75000"/>
              </a:schemeClr>
            </a:fgClr>
            <a:bgClr>
              <a:schemeClr val="accent5">
                <a:lumMod val="75000"/>
              </a:schemeClr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1935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05098-44E8-4BBD-8EDD-91A7F94FD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Der Zusammenhang zwischen Farbe und Klang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8E5A1B-0813-4E7B-8ECE-1C35D0F98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Farbe</a:t>
            </a:r>
            <a:r>
              <a:rPr lang="de-DE" dirty="0"/>
              <a:t>	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8D6643-D1D3-4437-AF14-4A24026B1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gradFill>
            <a:gsLst>
              <a:gs pos="21000">
                <a:srgbClr val="00B050"/>
              </a:gs>
              <a:gs pos="100000">
                <a:schemeClr val="accent6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Großes Spektrum</a:t>
            </a:r>
          </a:p>
          <a:p>
            <a:r>
              <a:rPr lang="de-DE" dirty="0">
                <a:solidFill>
                  <a:schemeClr val="bg1"/>
                </a:solidFill>
              </a:rPr>
              <a:t>Mischungen/Überlagerung</a:t>
            </a:r>
          </a:p>
          <a:p>
            <a:r>
              <a:rPr lang="de-DE" dirty="0">
                <a:solidFill>
                  <a:schemeClr val="bg1"/>
                </a:solidFill>
              </a:rPr>
              <a:t>Unmenge an Abstufungen</a:t>
            </a:r>
          </a:p>
          <a:p>
            <a:r>
              <a:rPr lang="de-DE" dirty="0">
                <a:solidFill>
                  <a:schemeClr val="bg1"/>
                </a:solidFill>
              </a:rPr>
              <a:t>Wirkung auf Sinne/Seele</a:t>
            </a:r>
          </a:p>
          <a:p>
            <a:r>
              <a:rPr lang="de-DE" dirty="0">
                <a:solidFill>
                  <a:schemeClr val="bg1"/>
                </a:solidFill>
              </a:rPr>
              <a:t>Kalte und warme Farben</a:t>
            </a:r>
          </a:p>
          <a:p>
            <a:r>
              <a:rPr lang="de-DE" dirty="0">
                <a:solidFill>
                  <a:schemeClr val="bg1"/>
                </a:solidFill>
              </a:rPr>
              <a:t>Steigerung, Rhythmus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D345716-B5FD-45C6-B780-E63A2C4C6E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Klang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643A381-5E73-4E6D-9D72-1480FEB9E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gradFill>
            <a:gsLst>
              <a:gs pos="0">
                <a:srgbClr val="FFFF00"/>
              </a:gs>
              <a:gs pos="100000">
                <a:srgbClr val="FF000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Großer Tonumfang</a:t>
            </a:r>
          </a:p>
          <a:p>
            <a:r>
              <a:rPr lang="de-DE" dirty="0">
                <a:solidFill>
                  <a:schemeClr val="bg1"/>
                </a:solidFill>
              </a:rPr>
              <a:t>Tonüberlagerung/Abstufung	  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   je nach Instrument/Lautstärke 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   und Menge der Musiker</a:t>
            </a:r>
          </a:p>
          <a:p>
            <a:r>
              <a:rPr lang="de-DE" dirty="0">
                <a:solidFill>
                  <a:schemeClr val="bg1"/>
                </a:solidFill>
              </a:rPr>
              <a:t> Wirkung auf Sinne/Seele</a:t>
            </a:r>
          </a:p>
          <a:p>
            <a:r>
              <a:rPr lang="de-DE" dirty="0">
                <a:solidFill>
                  <a:schemeClr val="bg1"/>
                </a:solidFill>
              </a:rPr>
              <a:t>Ruhige bis temperamentvolle Musik</a:t>
            </a:r>
          </a:p>
          <a:p>
            <a:r>
              <a:rPr lang="de-DE" dirty="0">
                <a:solidFill>
                  <a:schemeClr val="bg1"/>
                </a:solidFill>
              </a:rPr>
              <a:t>Steigerung, Rhythmus</a:t>
            </a:r>
          </a:p>
        </p:txBody>
      </p:sp>
    </p:spTree>
    <p:extLst>
      <p:ext uri="{BB962C8B-B14F-4D97-AF65-F5344CB8AC3E}">
        <p14:creationId xmlns:p14="http://schemas.microsoft.com/office/powerpoint/2010/main" val="329101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0">
        <p14:honeycomb/>
      </p:transition>
    </mc:Choice>
    <mc:Fallback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63F0A679-7D3B-4EE4-AF25-A869B3782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962" y="1082351"/>
            <a:ext cx="7462936" cy="5327780"/>
          </a:xfrm>
          <a:prstGeom prst="rect">
            <a:avLst/>
          </a:prstGeom>
        </p:spPr>
      </p:pic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ECCB246F-48C8-4B49-A8BE-19340F4CD52A}"/>
              </a:ext>
            </a:extLst>
          </p:cNvPr>
          <p:cNvSpPr/>
          <p:nvPr/>
        </p:nvSpPr>
        <p:spPr>
          <a:xfrm>
            <a:off x="102300" y="746449"/>
            <a:ext cx="12089700" cy="5831917"/>
          </a:xfrm>
          <a:custGeom>
            <a:avLst/>
            <a:gdLst>
              <a:gd name="connsiteX0" fmla="*/ 1840756 w 12089700"/>
              <a:gd name="connsiteY0" fmla="*/ 2109003 h 5729939"/>
              <a:gd name="connsiteX1" fmla="*/ 3921483 w 12089700"/>
              <a:gd name="connsiteY1" fmla="*/ 924015 h 5729939"/>
              <a:gd name="connsiteX2" fmla="*/ 3902821 w 12089700"/>
              <a:gd name="connsiteY2" fmla="*/ 3900480 h 5729939"/>
              <a:gd name="connsiteX3" fmla="*/ 6384764 w 12089700"/>
              <a:gd name="connsiteY3" fmla="*/ 158905 h 5729939"/>
              <a:gd name="connsiteX4" fmla="*/ 6468740 w 12089700"/>
              <a:gd name="connsiteY4" fmla="*/ 5542668 h 5729939"/>
              <a:gd name="connsiteX5" fmla="*/ 11423295 w 12089700"/>
              <a:gd name="connsiteY5" fmla="*/ 709411 h 5729939"/>
              <a:gd name="connsiteX6" fmla="*/ 3846838 w 12089700"/>
              <a:gd name="connsiteY6" fmla="*/ 5729280 h 5729939"/>
              <a:gd name="connsiteX7" fmla="*/ 2447246 w 12089700"/>
              <a:gd name="connsiteY7" fmla="*/ 1091966 h 5729939"/>
              <a:gd name="connsiteX8" fmla="*/ 9781107 w 12089700"/>
              <a:gd name="connsiteY8" fmla="*/ 5010823 h 5729939"/>
              <a:gd name="connsiteX9" fmla="*/ 8568127 w 12089700"/>
              <a:gd name="connsiteY9" fmla="*/ 284 h 5729939"/>
              <a:gd name="connsiteX10" fmla="*/ 4611948 w 12089700"/>
              <a:gd name="connsiteY10" fmla="*/ 4758897 h 5729939"/>
              <a:gd name="connsiteX11" fmla="*/ 1644813 w 12089700"/>
              <a:gd name="connsiteY11" fmla="*/ 1129288 h 5729939"/>
              <a:gd name="connsiteX12" fmla="*/ 21287 w 12089700"/>
              <a:gd name="connsiteY12" fmla="*/ 2939427 h 5729939"/>
              <a:gd name="connsiteX13" fmla="*/ 2745825 w 12089700"/>
              <a:gd name="connsiteY13" fmla="*/ 1810423 h 5729939"/>
              <a:gd name="connsiteX14" fmla="*/ 2764487 w 12089700"/>
              <a:gd name="connsiteY14" fmla="*/ 3863158 h 5729939"/>
              <a:gd name="connsiteX15" fmla="*/ 4975842 w 12089700"/>
              <a:gd name="connsiteY15" fmla="*/ 1567827 h 5729939"/>
              <a:gd name="connsiteX16" fmla="*/ 6002209 w 12089700"/>
              <a:gd name="connsiteY16" fmla="*/ 4264374 h 5729939"/>
              <a:gd name="connsiteX17" fmla="*/ 8876038 w 12089700"/>
              <a:gd name="connsiteY17" fmla="*/ 1446529 h 5729939"/>
              <a:gd name="connsiteX18" fmla="*/ 12085768 w 12089700"/>
              <a:gd name="connsiteY18" fmla="*/ 3387297 h 5729939"/>
              <a:gd name="connsiteX19" fmla="*/ 8204234 w 12089700"/>
              <a:gd name="connsiteY19" fmla="*/ 1418537 h 5729939"/>
              <a:gd name="connsiteX20" fmla="*/ 6030201 w 12089700"/>
              <a:gd name="connsiteY20" fmla="*/ 2827460 h 5729939"/>
              <a:gd name="connsiteX21" fmla="*/ 6030201 w 12089700"/>
              <a:gd name="connsiteY21" fmla="*/ 2818129 h 5729939"/>
              <a:gd name="connsiteX22" fmla="*/ 5983548 w 12089700"/>
              <a:gd name="connsiteY22" fmla="*/ 2930097 h 5729939"/>
              <a:gd name="connsiteX23" fmla="*/ 5880911 w 12089700"/>
              <a:gd name="connsiteY23" fmla="*/ 3191354 h 5729939"/>
              <a:gd name="connsiteX24" fmla="*/ 6179491 w 12089700"/>
              <a:gd name="connsiteY24" fmla="*/ 2874113 h 5729939"/>
              <a:gd name="connsiteX25" fmla="*/ 5461034 w 12089700"/>
              <a:gd name="connsiteY25" fmla="*/ 1782431 h 5729939"/>
              <a:gd name="connsiteX26" fmla="*/ 6020870 w 12089700"/>
              <a:gd name="connsiteY26" fmla="*/ 3844497 h 5729939"/>
              <a:gd name="connsiteX27" fmla="*/ 7812348 w 12089700"/>
              <a:gd name="connsiteY27" fmla="*/ 1166611 h 5729939"/>
              <a:gd name="connsiteX28" fmla="*/ 5712960 w 12089700"/>
              <a:gd name="connsiteY28" fmla="*/ 1754439 h 5729939"/>
              <a:gd name="connsiteX29" fmla="*/ 6104846 w 12089700"/>
              <a:gd name="connsiteY29" fmla="*/ 3424619 h 5729939"/>
              <a:gd name="connsiteX30" fmla="*/ 7495107 w 12089700"/>
              <a:gd name="connsiteY30" fmla="*/ 1343892 h 5729939"/>
              <a:gd name="connsiteX31" fmla="*/ 5908903 w 12089700"/>
              <a:gd name="connsiteY31" fmla="*/ 1791762 h 5729939"/>
              <a:gd name="connsiteX32" fmla="*/ 6002209 w 12089700"/>
              <a:gd name="connsiteY32" fmla="*/ 2939427 h 5729939"/>
              <a:gd name="connsiteX33" fmla="*/ 6897948 w 12089700"/>
              <a:gd name="connsiteY33" fmla="*/ 1549166 h 5729939"/>
              <a:gd name="connsiteX34" fmla="*/ 5974217 w 12089700"/>
              <a:gd name="connsiteY34" fmla="*/ 1978374 h 5729939"/>
              <a:gd name="connsiteX35" fmla="*/ 6179491 w 12089700"/>
              <a:gd name="connsiteY35" fmla="*/ 2351599 h 5729939"/>
              <a:gd name="connsiteX36" fmla="*/ 6132838 w 12089700"/>
              <a:gd name="connsiteY36" fmla="*/ 2295615 h 572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089700" h="5729939">
                <a:moveTo>
                  <a:pt x="1840756" y="2109003"/>
                </a:moveTo>
                <a:cubicBezTo>
                  <a:pt x="2709281" y="1367219"/>
                  <a:pt x="3577806" y="625436"/>
                  <a:pt x="3921483" y="924015"/>
                </a:cubicBezTo>
                <a:cubicBezTo>
                  <a:pt x="4265160" y="1222594"/>
                  <a:pt x="3492274" y="4027998"/>
                  <a:pt x="3902821" y="3900480"/>
                </a:cubicBezTo>
                <a:cubicBezTo>
                  <a:pt x="4313368" y="3772962"/>
                  <a:pt x="5957111" y="-114793"/>
                  <a:pt x="6384764" y="158905"/>
                </a:cubicBezTo>
                <a:cubicBezTo>
                  <a:pt x="6812417" y="432603"/>
                  <a:pt x="5628985" y="5450917"/>
                  <a:pt x="6468740" y="5542668"/>
                </a:cubicBezTo>
                <a:cubicBezTo>
                  <a:pt x="7308495" y="5634419"/>
                  <a:pt x="11860279" y="678309"/>
                  <a:pt x="11423295" y="709411"/>
                </a:cubicBezTo>
                <a:cubicBezTo>
                  <a:pt x="10986311" y="740513"/>
                  <a:pt x="5342846" y="5665521"/>
                  <a:pt x="3846838" y="5729280"/>
                </a:cubicBezTo>
                <a:cubicBezTo>
                  <a:pt x="2350830" y="5793039"/>
                  <a:pt x="1458201" y="1211709"/>
                  <a:pt x="2447246" y="1091966"/>
                </a:cubicBezTo>
                <a:cubicBezTo>
                  <a:pt x="3436291" y="972223"/>
                  <a:pt x="8760960" y="5192770"/>
                  <a:pt x="9781107" y="5010823"/>
                </a:cubicBezTo>
                <a:cubicBezTo>
                  <a:pt x="10801254" y="4828876"/>
                  <a:pt x="9429653" y="42272"/>
                  <a:pt x="8568127" y="284"/>
                </a:cubicBezTo>
                <a:cubicBezTo>
                  <a:pt x="7706601" y="-41704"/>
                  <a:pt x="5765834" y="4570730"/>
                  <a:pt x="4611948" y="4758897"/>
                </a:cubicBezTo>
                <a:cubicBezTo>
                  <a:pt x="3458062" y="4947064"/>
                  <a:pt x="2409923" y="1432533"/>
                  <a:pt x="1644813" y="1129288"/>
                </a:cubicBezTo>
                <a:cubicBezTo>
                  <a:pt x="879703" y="826043"/>
                  <a:pt x="-162215" y="2825905"/>
                  <a:pt x="21287" y="2939427"/>
                </a:cubicBezTo>
                <a:cubicBezTo>
                  <a:pt x="204789" y="3052950"/>
                  <a:pt x="2288625" y="1656468"/>
                  <a:pt x="2745825" y="1810423"/>
                </a:cubicBezTo>
                <a:cubicBezTo>
                  <a:pt x="3203025" y="1964378"/>
                  <a:pt x="2392818" y="3903591"/>
                  <a:pt x="2764487" y="3863158"/>
                </a:cubicBezTo>
                <a:cubicBezTo>
                  <a:pt x="3136156" y="3822725"/>
                  <a:pt x="4436222" y="1500958"/>
                  <a:pt x="4975842" y="1567827"/>
                </a:cubicBezTo>
                <a:cubicBezTo>
                  <a:pt x="5515462" y="1634696"/>
                  <a:pt x="5352176" y="4284590"/>
                  <a:pt x="6002209" y="4264374"/>
                </a:cubicBezTo>
                <a:cubicBezTo>
                  <a:pt x="6652242" y="4244158"/>
                  <a:pt x="7862112" y="1592708"/>
                  <a:pt x="8876038" y="1446529"/>
                </a:cubicBezTo>
                <a:cubicBezTo>
                  <a:pt x="9889964" y="1300350"/>
                  <a:pt x="12197735" y="3391962"/>
                  <a:pt x="12085768" y="3387297"/>
                </a:cubicBezTo>
                <a:cubicBezTo>
                  <a:pt x="11973801" y="3382632"/>
                  <a:pt x="9213495" y="1511843"/>
                  <a:pt x="8204234" y="1418537"/>
                </a:cubicBezTo>
                <a:cubicBezTo>
                  <a:pt x="7194973" y="1325231"/>
                  <a:pt x="6030201" y="2827460"/>
                  <a:pt x="6030201" y="2827460"/>
                </a:cubicBezTo>
                <a:cubicBezTo>
                  <a:pt x="5667862" y="3060725"/>
                  <a:pt x="6037976" y="2801023"/>
                  <a:pt x="6030201" y="2818129"/>
                </a:cubicBezTo>
                <a:cubicBezTo>
                  <a:pt x="6022426" y="2835235"/>
                  <a:pt x="6008430" y="2867893"/>
                  <a:pt x="5983548" y="2930097"/>
                </a:cubicBezTo>
                <a:cubicBezTo>
                  <a:pt x="5958666" y="2992301"/>
                  <a:pt x="5848254" y="3200685"/>
                  <a:pt x="5880911" y="3191354"/>
                </a:cubicBezTo>
                <a:cubicBezTo>
                  <a:pt x="5913568" y="3182023"/>
                  <a:pt x="6249471" y="3108934"/>
                  <a:pt x="6179491" y="2874113"/>
                </a:cubicBezTo>
                <a:cubicBezTo>
                  <a:pt x="6109512" y="2639293"/>
                  <a:pt x="5487471" y="1620700"/>
                  <a:pt x="5461034" y="1782431"/>
                </a:cubicBezTo>
                <a:cubicBezTo>
                  <a:pt x="5434597" y="1944162"/>
                  <a:pt x="5628984" y="3947134"/>
                  <a:pt x="6020870" y="3844497"/>
                </a:cubicBezTo>
                <a:cubicBezTo>
                  <a:pt x="6412756" y="3741860"/>
                  <a:pt x="7863666" y="1514954"/>
                  <a:pt x="7812348" y="1166611"/>
                </a:cubicBezTo>
                <a:cubicBezTo>
                  <a:pt x="7761030" y="818268"/>
                  <a:pt x="5997544" y="1378104"/>
                  <a:pt x="5712960" y="1754439"/>
                </a:cubicBezTo>
                <a:cubicBezTo>
                  <a:pt x="5428376" y="2130774"/>
                  <a:pt x="5807821" y="3493044"/>
                  <a:pt x="6104846" y="3424619"/>
                </a:cubicBezTo>
                <a:cubicBezTo>
                  <a:pt x="6401871" y="3356194"/>
                  <a:pt x="7527764" y="1616035"/>
                  <a:pt x="7495107" y="1343892"/>
                </a:cubicBezTo>
                <a:cubicBezTo>
                  <a:pt x="7462450" y="1071749"/>
                  <a:pt x="6157719" y="1525840"/>
                  <a:pt x="5908903" y="1791762"/>
                </a:cubicBezTo>
                <a:cubicBezTo>
                  <a:pt x="5660087" y="2057684"/>
                  <a:pt x="5837368" y="2979860"/>
                  <a:pt x="6002209" y="2939427"/>
                </a:cubicBezTo>
                <a:cubicBezTo>
                  <a:pt x="6167050" y="2898994"/>
                  <a:pt x="6902613" y="1709341"/>
                  <a:pt x="6897948" y="1549166"/>
                </a:cubicBezTo>
                <a:cubicBezTo>
                  <a:pt x="6893283" y="1388991"/>
                  <a:pt x="6093960" y="1844635"/>
                  <a:pt x="5974217" y="1978374"/>
                </a:cubicBezTo>
                <a:cubicBezTo>
                  <a:pt x="5854474" y="2112113"/>
                  <a:pt x="6153054" y="2298726"/>
                  <a:pt x="6179491" y="2351599"/>
                </a:cubicBezTo>
                <a:cubicBezTo>
                  <a:pt x="6205928" y="2404472"/>
                  <a:pt x="6169383" y="2350043"/>
                  <a:pt x="6132838" y="2295615"/>
                </a:cubicBezTo>
              </a:path>
            </a:pathLst>
          </a:cu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231121C7-71F2-424A-998D-5F94DBE617D5}"/>
              </a:ext>
            </a:extLst>
          </p:cNvPr>
          <p:cNvCxnSpPr>
            <a:cxnSpLocks/>
          </p:cNvCxnSpPr>
          <p:nvPr/>
        </p:nvCxnSpPr>
        <p:spPr>
          <a:xfrm>
            <a:off x="0" y="3746241"/>
            <a:ext cx="12192000" cy="167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3FD0273-F2A5-4DC2-80BC-0190F653D635}"/>
              </a:ext>
            </a:extLst>
          </p:cNvPr>
          <p:cNvCxnSpPr>
            <a:cxnSpLocks/>
          </p:cNvCxnSpPr>
          <p:nvPr/>
        </p:nvCxnSpPr>
        <p:spPr>
          <a:xfrm flipV="1">
            <a:off x="1800808" y="279634"/>
            <a:ext cx="9619861" cy="6578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Verbinder: gekrümmt 17">
            <a:extLst>
              <a:ext uri="{FF2B5EF4-FFF2-40B4-BE49-F238E27FC236}">
                <a16:creationId xmlns:a16="http://schemas.microsoft.com/office/drawing/2014/main" id="{FD069FCE-5C30-40A9-8FAB-CBE859EC96C7}"/>
              </a:ext>
            </a:extLst>
          </p:cNvPr>
          <p:cNvCxnSpPr/>
          <p:nvPr/>
        </p:nvCxnSpPr>
        <p:spPr>
          <a:xfrm rot="16200000" flipH="1">
            <a:off x="1688841" y="2519265"/>
            <a:ext cx="9331" cy="933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9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F995794-1A60-4CEF-9DF3-55C3B5E55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596" y="692397"/>
            <a:ext cx="3247419" cy="230247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2AD9166-A6A1-46E5-AFB7-2ABA39AA4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22" y="3863131"/>
            <a:ext cx="3555033" cy="241991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38D328-B1C3-451D-BADE-B50238715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8233" y="1126527"/>
            <a:ext cx="3069964" cy="230247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4AAEADE-2BE9-437B-86C9-41DB8F546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96" y="3812142"/>
            <a:ext cx="3555033" cy="241991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2A06D59-DF16-4C91-AF0D-044E5FAE2B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5425" y="4158690"/>
            <a:ext cx="2781300" cy="18288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1166382-1382-4497-993E-CB1B4B7C44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9140" y="1609725"/>
            <a:ext cx="2000250" cy="181927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86700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densstreife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TM04033937[[fn=Kondensstreifen]]</Template>
  <TotalTime>0</TotalTime>
  <Words>97</Words>
  <Application>Microsoft Office PowerPoint</Application>
  <PresentationFormat>Breitbild</PresentationFormat>
  <Paragraphs>25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Bradley Hand ITC</vt:lpstr>
      <vt:lpstr>Century Gothic</vt:lpstr>
      <vt:lpstr>Engravers MT</vt:lpstr>
      <vt:lpstr>Goudy Stout</vt:lpstr>
      <vt:lpstr>Kondensstreifen</vt:lpstr>
      <vt:lpstr>Meine erste  Powerpoint Präsentation</vt:lpstr>
      <vt:lpstr>PowerPoint-Präsentation</vt:lpstr>
      <vt:lpstr>Der Zusammenhang zwischen Farbe und Klang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Meine erste  Powerpoint Präsentation</dc:title>
  <dc:creator>Angelika Henke</dc:creator>
  <cp:lastModifiedBy>Wolfgang Ochmann</cp:lastModifiedBy>
  <cp:revision>31</cp:revision>
  <dcterms:created xsi:type="dcterms:W3CDTF">2019-06-14T08:48:27Z</dcterms:created>
  <dcterms:modified xsi:type="dcterms:W3CDTF">2022-11-07T11:23:31Z</dcterms:modified>
</cp:coreProperties>
</file>