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sldIdLst>
    <p:sldId id="256" r:id="rId2"/>
    <p:sldId id="266" r:id="rId3"/>
    <p:sldId id="267" r:id="rId4"/>
    <p:sldId id="257" r:id="rId5"/>
    <p:sldId id="261" r:id="rId6"/>
    <p:sldId id="258" r:id="rId7"/>
    <p:sldId id="263" r:id="rId8"/>
    <p:sldId id="260" r:id="rId9"/>
    <p:sldId id="265"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lona Ramona Turra" initials="IRT" lastIdx="2" clrIdx="0">
    <p:extLst>
      <p:ext uri="{19B8F6BF-5375-455C-9EA6-DF929625EA0E}">
        <p15:presenceInfo xmlns:p15="http://schemas.microsoft.com/office/powerpoint/2012/main" userId="Ilona Ramona Turr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de-DE"/>
              <a:t>Mastertitelformat bearbeiten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1160EA64-D806-43AC-9DF2-F8C432F32B4C}" type="datetimeFigureOut">
              <a:rPr lang="en-US" smtClean="0"/>
              <a:t>7/22/2021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8A7A6979-0714-4377-B894-6BE4C2D6E202}" type="slidenum">
              <a:rPr lang="en-US" smtClean="0"/>
              <a:pPr/>
              <a:t>‹Nr.›</a:t>
            </a:fld>
            <a:endParaRPr lang="en-US" dirty="0"/>
          </a:p>
        </p:txBody>
      </p:sp>
    </p:spTree>
    <p:extLst>
      <p:ext uri="{BB962C8B-B14F-4D97-AF65-F5344CB8AC3E}">
        <p14:creationId xmlns:p14="http://schemas.microsoft.com/office/powerpoint/2010/main" val="3314440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t>7/22/2021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‹Nr.›</a:t>
            </a:fld>
            <a:endParaRPr lang="en-US" dirty="0"/>
          </a:p>
        </p:txBody>
      </p:sp>
    </p:spTree>
    <p:extLst>
      <p:ext uri="{BB962C8B-B14F-4D97-AF65-F5344CB8AC3E}">
        <p14:creationId xmlns:p14="http://schemas.microsoft.com/office/powerpoint/2010/main" val="3742369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smtClean="0"/>
              <a:t>7/22/2021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‹Nr.›</a:t>
            </a:fld>
            <a:endParaRPr lang="en-US" dirty="0"/>
          </a:p>
        </p:txBody>
      </p:sp>
    </p:spTree>
    <p:extLst>
      <p:ext uri="{BB962C8B-B14F-4D97-AF65-F5344CB8AC3E}">
        <p14:creationId xmlns:p14="http://schemas.microsoft.com/office/powerpoint/2010/main" val="3776249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cSld name="1_Vergleich">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583436" y="3143250"/>
            <a:ext cx="4270248" cy="259677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7" name="Date Placeholder 6"/>
          <p:cNvSpPr>
            <a:spLocks noGrp="1"/>
          </p:cNvSpPr>
          <p:nvPr>
            <p:ph type="dt" sz="half" idx="10"/>
          </p:nvPr>
        </p:nvSpPr>
        <p:spPr/>
        <p:txBody>
          <a:bodyPr/>
          <a:lstStyle/>
          <a:p>
            <a:fld id="{4F7D4976-E339-4826-83B7-FBD03F55ECF8}" type="datetimeFigureOut">
              <a:rPr lang="en-US" dirty="0"/>
              <a:t>7/22/2021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‹Nr.›</a:t>
            </a:fld>
            <a:endParaRPr lang="en-US" dirty="0"/>
          </a:p>
        </p:txBody>
      </p:sp>
      <p:sp>
        <p:nvSpPr>
          <p:cNvPr id="10" name="Title 9"/>
          <p:cNvSpPr>
            <a:spLocks noGrp="1"/>
          </p:cNvSpPr>
          <p:nvPr>
            <p:ph type="title"/>
          </p:nvPr>
        </p:nvSpPr>
        <p:spPr/>
        <p:txBody>
          <a:bodyPr/>
          <a:lstStyle/>
          <a:p>
            <a:r>
              <a:rPr lang="de-DE"/>
              <a:t>Mastertitelformat bearbeiten</a:t>
            </a:r>
            <a:endParaRPr lang="en-US" dirty="0"/>
          </a:p>
        </p:txBody>
      </p:sp>
    </p:spTree>
    <p:extLst>
      <p:ext uri="{BB962C8B-B14F-4D97-AF65-F5344CB8AC3E}">
        <p14:creationId xmlns:p14="http://schemas.microsoft.com/office/powerpoint/2010/main" val="1279012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F070A7B3-6521-4DCA-87E5-044747A908C1}" type="datetimeFigureOut">
              <a:rPr lang="en-US" smtClean="0"/>
              <a:t>7/22/2021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‹Nr.›</a:t>
            </a:fld>
            <a:endParaRPr lang="en-US" dirty="0"/>
          </a:p>
        </p:txBody>
      </p:sp>
    </p:spTree>
    <p:extLst>
      <p:ext uri="{BB962C8B-B14F-4D97-AF65-F5344CB8AC3E}">
        <p14:creationId xmlns:p14="http://schemas.microsoft.com/office/powerpoint/2010/main" val="2536027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de-DE"/>
              <a:t>Mastertitelformat bearbeiten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a:xfrm>
            <a:off x="8593667" y="6272784"/>
            <a:ext cx="2644309" cy="365125"/>
          </a:xfrm>
        </p:spPr>
        <p:txBody>
          <a:bodyPr/>
          <a:lstStyle/>
          <a:p>
            <a:fld id="{1160EA64-D806-43AC-9DF2-F8C432F32B4C}" type="datetimeFigureOut">
              <a:rPr lang="en-US" smtClean="0"/>
              <a:t>7/22/2021</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8A7A6979-0714-4377-B894-6BE4C2D6E202}" type="slidenum">
              <a:rPr lang="en-US" smtClean="0"/>
              <a:pPr/>
              <a:t>‹Nr.›</a:t>
            </a:fld>
            <a:endParaRPr lang="en-US" dirty="0"/>
          </a:p>
        </p:txBody>
      </p:sp>
    </p:spTree>
    <p:extLst>
      <p:ext uri="{BB962C8B-B14F-4D97-AF65-F5344CB8AC3E}">
        <p14:creationId xmlns:p14="http://schemas.microsoft.com/office/powerpoint/2010/main" val="2623738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AB134690-1557-4C89-A502-4959FE7FAD70}" type="datetimeFigureOut">
              <a:rPr lang="en-US" smtClean="0"/>
              <a:t>7/22/2021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t>‹Nr.›</a:t>
            </a:fld>
            <a:endParaRPr lang="en-US" dirty="0"/>
          </a:p>
        </p:txBody>
      </p:sp>
    </p:spTree>
    <p:extLst>
      <p:ext uri="{BB962C8B-B14F-4D97-AF65-F5344CB8AC3E}">
        <p14:creationId xmlns:p14="http://schemas.microsoft.com/office/powerpoint/2010/main" val="785003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a:t>Mastertitelformat bearbeiten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7/22/2021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‹Nr.›</a:t>
            </a:fld>
            <a:endParaRPr lang="en-US" dirty="0"/>
          </a:p>
        </p:txBody>
      </p:sp>
    </p:spTree>
    <p:extLst>
      <p:ext uri="{BB962C8B-B14F-4D97-AF65-F5344CB8AC3E}">
        <p14:creationId xmlns:p14="http://schemas.microsoft.com/office/powerpoint/2010/main" val="175550266"/>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7/22/2021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‹Nr.›</a:t>
            </a:fld>
            <a:endParaRPr lang="en-US" dirty="0"/>
          </a:p>
        </p:txBody>
      </p:sp>
    </p:spTree>
    <p:extLst>
      <p:ext uri="{BB962C8B-B14F-4D97-AF65-F5344CB8AC3E}">
        <p14:creationId xmlns:p14="http://schemas.microsoft.com/office/powerpoint/2010/main" val="2139496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7/22/2021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‹Nr.›</a:t>
            </a:fld>
            <a:endParaRPr lang="en-US" dirty="0"/>
          </a:p>
        </p:txBody>
      </p:sp>
    </p:spTree>
    <p:extLst>
      <p:ext uri="{BB962C8B-B14F-4D97-AF65-F5344CB8AC3E}">
        <p14:creationId xmlns:p14="http://schemas.microsoft.com/office/powerpoint/2010/main" val="1416470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de-DE"/>
              <a:t>Mastertitelformat bearbeiten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D1BE4249-C0D0-4B06-8692-E8BB871AF643}" type="datetimeFigureOut">
              <a:rPr lang="en-US" smtClean="0"/>
              <a:t>7/22/2021</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A7A6979-0714-4377-B894-6BE4C2D6E202}" type="slidenum">
              <a:rPr lang="en-US" smtClean="0"/>
              <a:t>‹Nr.›</a:t>
            </a:fld>
            <a:endParaRPr lang="en-US" dirty="0"/>
          </a:p>
        </p:txBody>
      </p:sp>
    </p:spTree>
    <p:extLst>
      <p:ext uri="{BB962C8B-B14F-4D97-AF65-F5344CB8AC3E}">
        <p14:creationId xmlns:p14="http://schemas.microsoft.com/office/powerpoint/2010/main" val="3768582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de-DE"/>
              <a:t>Mastertitelformat bearbeiten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042B0DB6-F5C7-45FB-8CF3-31B45F9C2DAC}" type="datetimeFigureOut">
              <a:rPr lang="en-US" smtClean="0"/>
              <a:t>7/22/2021</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A7A6979-0714-4377-B894-6BE4C2D6E202}" type="slidenum">
              <a:rPr lang="en-US" smtClean="0"/>
              <a:t>‹Nr.›</a:t>
            </a:fld>
            <a:endParaRPr lang="en-US" dirty="0"/>
          </a:p>
        </p:txBody>
      </p:sp>
    </p:spTree>
    <p:extLst>
      <p:ext uri="{BB962C8B-B14F-4D97-AF65-F5344CB8AC3E}">
        <p14:creationId xmlns:p14="http://schemas.microsoft.com/office/powerpoint/2010/main" val="2675375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1160EA64-D806-43AC-9DF2-F8C432F32B4C}" type="datetimeFigureOut">
              <a:rPr lang="en-US" smtClean="0"/>
              <a:t>7/22/2021</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4">
                <a:duotone>
                  <a:schemeClr val="accent1">
                    <a:shade val="45000"/>
                    <a:satMod val="135000"/>
                  </a:schemeClr>
                  <a:prstClr val="white"/>
                </a:duotone>
                <a:extLst>
                  <a:ext uri="{BEBA8EAE-BF5A-486C-A8C5-ECC9F3942E4B}">
                    <a14:imgProps xmlns:a14="http://schemas.microsoft.com/office/drawing/2010/main">
                      <a14:imgLayer r:embed="rId1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8A7A6979-0714-4377-B894-6BE4C2D6E202}" type="slidenum">
              <a:rPr lang="en-US" smtClean="0"/>
              <a:pPr/>
              <a:t>‹Nr.›</a:t>
            </a:fld>
            <a:endParaRPr lang="en-US" dirty="0"/>
          </a:p>
        </p:txBody>
      </p:sp>
    </p:spTree>
    <p:extLst>
      <p:ext uri="{BB962C8B-B14F-4D97-AF65-F5344CB8AC3E}">
        <p14:creationId xmlns:p14="http://schemas.microsoft.com/office/powerpoint/2010/main" val="378138650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hf sldNum="0" hdr="0" ftr="0" dt="0"/>
  <p:txStyles>
    <p:titleStyle>
      <a:lvl1pPr algn="l" defTabSz="914400" rtl="0" eaLnBrk="1" latinLnBrk="0" hangingPunct="1">
        <a:lnSpc>
          <a:spcPct val="90000"/>
        </a:lnSpc>
        <a:spcBef>
          <a:spcPct val="0"/>
        </a:spcBef>
        <a:buNone/>
        <a:defRPr sz="5400" kern="1200" cap="all" baseline="0">
          <a:blipFill>
            <a:blip r:embed="rId16">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s://www.google.de/search?bih=969&amp;biw=1920&amp;hl=de&amp;q=japan+bev%C3%B6lkerung&amp;stick=H4sIAAAAAAAAAOPgE-LQz9U3MI43TtEyS0m20s9JTU9MroxPTixKscrJT04syczPiy8uAdLFJZnJiTnxRanpIKGC_ILSHLDsIlahrMSCxDyFpNSyw9tyslOLSvPSAWDCpkFZAAAA&amp;sa=X&amp;ved=2ahUKEwiOnM2Pq_bxAhUDC-wKHZv9A44Q6BMoADA3egQIVBAC" TargetMode="External"/><Relationship Id="rId13" Type="http://schemas.openxmlformats.org/officeDocument/2006/relationships/hyperlink" Target="https://www.google.de/search?bih=969&amp;biw=1920&amp;hl=de&amp;q=pr%C3%A4fektur+tokio+bev%C3%B6lkerung&amp;stick=H4sIAAAAAAAAAOPgE-LQz9U3ME9Jy9YyS0m20s9JTU9MroxPTixKscrJT04syczPiy8uAdLFJZnJiTnxRanpIKGC_ILSHLDsIlbZgqLDS9JSs0tKixRK8rMz8xWSUssOb8vJTi0qzUsHAD39f6hkAAAA&amp;sa=X&amp;ved=2ahUKEwjS4vT0qvbxAhXOm6QKHdQaBjsQ6BMoADA4egQIThAC" TargetMode="External"/><Relationship Id="rId3" Type="http://schemas.openxmlformats.org/officeDocument/2006/relationships/hyperlink" Target="https://www.google.de/search?bih=969&amp;biw=1920&amp;hl=de&amp;q=Naruhito&amp;stick=H4sIAAAAAAAAAOPgE-LQz9U3MI43TlHiBLEM81IqyrUMspOt9NPzy1KL8nJT80qQmIk58VmlRZnFKZnJJZn5eVapuQWpRflFi1g5_BKLSjMyS_J3sDICAIBcK6xXAAAA&amp;sa=X&amp;ved=2ahUKEwiOnM2Pq_bxAhUDC-wKHZv9A44QmxMoATA0egQIRxAD" TargetMode="External"/><Relationship Id="rId7" Type="http://schemas.openxmlformats.org/officeDocument/2006/relationships/hyperlink" Target="https://www.google.de/search?bih=969&amp;biw=1920&amp;hl=de&amp;q=japan+fl%C3%A4che&amp;stick=H4sIAAAAAAAAAOPgE-LQz9U3MI43TtGSyk620s_JT04syczPgzOsEotSExex8mYlFiTmKaTlHF6SnJEKALcKbB44AAAA&amp;sa=X&amp;ved=2ahUKEwiOnM2Pq_bxAhUDC-wKHZv9A44Q6BMoADA2egQITRAC" TargetMode="External"/><Relationship Id="rId12" Type="http://schemas.openxmlformats.org/officeDocument/2006/relationships/hyperlink" Target="https://www.google.de/search?bih=969&amp;biw=1920&amp;hl=de&amp;q=pr%C3%A4fektur+tokio+h%C3%B6he&amp;stick=H4sIAAAAAAAAAOPgE-LQz9U3ME9Jy9aSz0620s_JT04syczPgzOsUnNSy8CsRaxiBUWHl6SlZpeUFimU5Gdn5itkHN6WkQoAWAEk_0YAAAA&amp;sa=X&amp;ved=2ahUKEwjS4vT0qvbxAhXOm6QKHdQaBjsQ6BMoADA3egQIShAC" TargetMode="External"/><Relationship Id="rId17" Type="http://schemas.openxmlformats.org/officeDocument/2006/relationships/hyperlink" Target="https://www.google.de/search?bih=969&amp;biw=1920&amp;hl=de&amp;q=Shinjuku&amp;stick=H4sIAAAAAAAAAOPgE-LQz9U3ME9Jy1biBLEMjSqyjLR0spOt9HPykxNLMvPz9BNTcjPzMotLioDcstT4lMyyzGKguFVyYkFmSWLOIlaO4IzMvKzS7NIdrIwAWfMgaVMAAAA&amp;sa=X&amp;ved=2ahUKEwjS4vT0qvbxAhXOm6QKHdQaBjsQmxMoATA6egQIUBAD" TargetMode="External"/><Relationship Id="rId2" Type="http://schemas.openxmlformats.org/officeDocument/2006/relationships/hyperlink" Target="https://www.google.de/search?bih=969&amp;biw=1920&amp;hl=de&amp;q=japan+kaiser&amp;stick=H4sIAAAAAAAAAOPgE-LQz9U3MI43TtEyyE620k_PL0stystNzStBYibmxGeVFmUWp2Qml2Tm51ml5hakFuUXLWLlyUosSMxTyE7MLE4tAgB5rucETQAAAA&amp;sa=X&amp;ved=2ahUKEwiOnM2Pq_bxAhUDC-wKHZv9A44Q6BMoADA0egQIRxAC" TargetMode="External"/><Relationship Id="rId16" Type="http://schemas.openxmlformats.org/officeDocument/2006/relationships/hyperlink" Target="https://www.google.de/search?bih=969&amp;biw=1920&amp;hl=de&amp;q=pr%C3%A4fektur+tokio+hauptstadt&amp;stick=H4sIAAAAAAAAAOPgE-LQz9U3ME9Jy9bSyU620s_JT04syczP009Myc3MyywuKQJyy1LjUzLLMouB4lbJiQWZJYk5i1ilC4oOL0lLzS4pLVIoyc_OzFfISCwtKCkuSUwpAQB_Nj1JWAAAAA&amp;sa=X&amp;ved=2ahUKEwjS4vT0qvbxAhXOm6QKHdQaBjsQ6BMoADA6egQIUBAC" TargetMode="External"/><Relationship Id="rId1" Type="http://schemas.openxmlformats.org/officeDocument/2006/relationships/slideLayout" Target="../slideLayouts/slideLayout12.xml"/><Relationship Id="rId6" Type="http://schemas.openxmlformats.org/officeDocument/2006/relationships/hyperlink" Target="https://www.google.de/search?bih=969&amp;biw=1920&amp;hl=de&amp;q=Pr%C3%A4fektur+Tokio&amp;stick=H4sIAAAAAAAAAOPgE-LQz9U3MI43TlECs8xT0rK1ZLKTrfRz8pMTSzLz8_ST80vzSooqrZITCzJLEnMWsQoEFB1ekpaaXVJapBCSn52Zv4OVEQATkLjGSgAAAA&amp;sa=X&amp;ved=2ahUKEwiOnM2Pq_bxAhUDC-wKHZv9A44QmxMoATA1egQIShAD" TargetMode="External"/><Relationship Id="rId11" Type="http://schemas.openxmlformats.org/officeDocument/2006/relationships/hyperlink" Target="https://www.google.de/search?bih=969&amp;biw=1920&amp;hl=de&amp;q=pr%C3%A4fektur+tokio+fl%C3%A4che&amp;stick=H4sIAAAAAAAAAOPgE-LQz9U3ME9Jy9aSyk620s_JT04syczPgzOsEotSExexShQUHV6SlppdUlqkUJKfnZmvkJZzeElyRioAhRyIxEMAAAA&amp;sa=X&amp;ved=2ahUKEwjS4vT0qvbxAhXOm6QKHdQaBjsQ6BMoADA2egQISRAC" TargetMode="External"/><Relationship Id="rId5" Type="http://schemas.openxmlformats.org/officeDocument/2006/relationships/hyperlink" Target="https://www.google.de/search?bih=969&amp;biw=1920&amp;hl=de&amp;q=japan+hauptstadt&amp;stick=H4sIAAAAAAAAAOPgE-LQz9U3MI43TtGSyU620s_JT04syczP00_OL80rKaq0Sk4syCxJzFnEKpCVWJCYp5CRWFpQUlySmFICAAxXs1M9AAAA&amp;sa=X&amp;ved=2ahUKEwiOnM2Pq_bxAhUDC-wKHZv9A44Q6BMoADA1egQIShAC" TargetMode="External"/><Relationship Id="rId15" Type="http://schemas.openxmlformats.org/officeDocument/2006/relationships/hyperlink" Target="https://www.google.de/search?bih=969&amp;biw=1920&amp;hl=de&amp;q=Yuriko+Koike&amp;stick=H4sIAAAAAAAAAOPgE-LQz9U3ME9Jy1biBLHMzMvSc7UMs5Ot9NPzy1KL8nJT80qQmIk58VmlRZnFKZnJJZn5eVYQmfyiRaw8kUDx7HwF7_zM7NQdrIwAtZqF_FwAAAA&amp;sa=X&amp;ved=2ahUKEwjS4vT0qvbxAhXOm6QKHdQaBjsQmxMoATA5egQITxAD" TargetMode="External"/><Relationship Id="rId10" Type="http://schemas.openxmlformats.org/officeDocument/2006/relationships/hyperlink" Target="https://www.google.de/search?bih=969&amp;biw=1920&amp;hl=de&amp;q=japan+w%C3%A4hrung&amp;stick=H4sIAAAAAAAAAOPgE-LQz9U3MI43TtGSzU620s_JT04syczP00_OL80rKaq0Si4tKkrNS65cxMqXlViQmKdQfnhJRlFpXjoAVJ05zTwAAAA&amp;sa=X&amp;ved=2ahUKEwiOnM2Pq_bxAhUDC-wKHZv9A44Q6BMoADA4egQIWBAC" TargetMode="External"/><Relationship Id="rId4" Type="http://schemas.openxmlformats.org/officeDocument/2006/relationships/hyperlink" Target="https://www.google.com/search?q=Japan+Kaiser" TargetMode="External"/><Relationship Id="rId9" Type="http://schemas.openxmlformats.org/officeDocument/2006/relationships/hyperlink" Target="http://datatopics.worldbank.org/world-development-indicators" TargetMode="External"/><Relationship Id="rId14" Type="http://schemas.openxmlformats.org/officeDocument/2006/relationships/hyperlink" Target="https://www.google.de/search?bih=969&amp;biw=1920&amp;hl=de&amp;q=pr%C3%A4fektur+tokio+gouverneurin&amp;stick=H4sIAAAAAAAAAOPgE-LQz9U3ME9Jy9YyzE620k_PL0stystNzStBYibmxGeVFmUWp2Qml2Tm51lBZPKLFrHKFhQdXpKWml1SWqRQkp-dma-Qnl8KkkwFqs8DAMPLhpRfAAAA&amp;sa=X&amp;ved=2ahUKEwjS4vT0qvbxAhXOm6QKHdQaBjsQ6BMoADA5egQITxAC"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s://www.google.de/search?q=pr%C3%A4fektur+tokio+hauptstadt&amp;stick=H4sIAAAAAAAAAOPgE-LQz9U3ME9Jy9bSyU620s_JT04syczP009Myc3MyywuKQJyy1LjUzLLMouB4lbJiQWZJYk5i1ilC4oOL0lLzS4pLVIoyc_OzFfISCwtKCkuSUwpAQB_Nj1JWAAAAA&amp;sa=X&amp;ved=2ahUKEwj-5MChjvbxAhWUHewKHfAHBh8Q6BMoADA4egQITxAC" TargetMode="External"/><Relationship Id="rId3" Type="http://schemas.openxmlformats.org/officeDocument/2006/relationships/hyperlink" Target="https://www.google.de/search?q=pr%C3%A4fektur+tokio+fl%C3%A4che&amp;stick=H4sIAAAAAAAAAOPgE-LQz9U3ME9Jy9aSyk620s_JT04syczPgzOsEotSExexShQUHV6SlppdUlqkUJKfnZmvkJZzeElyRioAhRyIxEMAAAA&amp;sa=X&amp;ved=2ahUKEwj-5MChjvbxAhWUHewKHfAHBh8Q6BMoADA0egQIRxAC" TargetMode="External"/><Relationship Id="rId7" Type="http://schemas.openxmlformats.org/officeDocument/2006/relationships/hyperlink" Target="https://www.google.de/search?q=Yuriko+Koike&amp;stick=H4sIAAAAAAAAAOPgE-LQz9U3ME9Jy1biBLHMzMvSc7UMs5Ot9NPzy1KL8nJT80qQmIk58VmlRZnFKZnJJZn5eVYQmfyiRaw8kUDx7HwF7_zM7NQdrIwAtZqF_FwAAAA&amp;sa=X&amp;ved=2ahUKEwj-5MChjvbxAhWUHewKHfAHBh8QmxMoATA3egQITRAD" TargetMode="External"/><Relationship Id="rId2" Type="http://schemas.openxmlformats.org/officeDocument/2006/relationships/image" Target="../media/image5.jpeg"/><Relationship Id="rId1" Type="http://schemas.openxmlformats.org/officeDocument/2006/relationships/slideLayout" Target="../slideLayouts/slideLayout12.xml"/><Relationship Id="rId6" Type="http://schemas.openxmlformats.org/officeDocument/2006/relationships/hyperlink" Target="https://www.google.de/search?q=pr%C3%A4fektur+tokio+gouverneurin&amp;stick=H4sIAAAAAAAAAOPgE-LQz9U3ME9Jy9YyzE620k_PL0stystNzStBYibmxGeVFmUWp2Qml2Tm51lBZPKLFrHKFhQdXpKWml1SWqRQkp-dma-Qnl8KkkwFqs8DAMPLhpRfAAAA&amp;sa=X&amp;ved=2ahUKEwj-5MChjvbxAhWUHewKHfAHBh8Q6BMoADA3egQITRAC" TargetMode="External"/><Relationship Id="rId5" Type="http://schemas.openxmlformats.org/officeDocument/2006/relationships/hyperlink" Target="https://www.google.de/search?q=pr%C3%A4fektur+tokio+bev%C3%B6lkerung&amp;stick=H4sIAAAAAAAAAOPgE-LQz9U3ME9Jy9YyS0m20s9JTU9MroxPTixKscrJT04syczPiy8uAdLFJZnJiTnxRanpIKGC_ILSHLDsIlbZgqLDS9JSs0tKixRK8rMz8xWSUssOb8vJTi0qzUsHAD39f6hkAAAA&amp;sa=X&amp;ved=2ahUKEwj-5MChjvbxAhWUHewKHfAHBh8Q6BMoADA2egQITBAC" TargetMode="External"/><Relationship Id="rId10" Type="http://schemas.openxmlformats.org/officeDocument/2006/relationships/hyperlink" Target="https://www.google.de/search?q=pr%C3%A4fektur+tokio+wetter&amp;stick=H4sIAAAAAAAAAOMQfsRoxC3w8sc9YSnNSWtOXmNU5mIPT00syUgtEpLg4vDJT04syczPE-KR4uLi0M_VNzBPScvmWcQqXlB0eElaanZJaZFCSX52Zr5CeWpJSWoRAGk-UtVRAAAA&amp;sa=X&amp;ved=2ahUKEwj-5MChjvbxAhWUHewKHfAHBh8Q6BMoADA5egQIUBAC" TargetMode="External"/><Relationship Id="rId4" Type="http://schemas.openxmlformats.org/officeDocument/2006/relationships/hyperlink" Target="https://www.google.de/search?q=pr%C3%A4fektur+tokio+h%C3%B6he&amp;stick=H4sIAAAAAAAAAOPgE-LQz9U3ME9Jy9aSz0620s_JT04syczPgzOsUnNSy8CsRaxiBUWHl6SlZpeUFimU5Gdn5itkHN6WkQoAWAEk_0YAAAA&amp;sa=X&amp;ved=2ahUKEwj-5MChjvbxAhWUHewKHfAHBh8Q6BMoADA1egQIShAC" TargetMode="External"/><Relationship Id="rId9" Type="http://schemas.openxmlformats.org/officeDocument/2006/relationships/hyperlink" Target="https://www.google.de/search?q=Shinjuku&amp;stick=H4sIAAAAAAAAAOPgE-LQz9U3ME9Jy1biBLEMjSqyjLR0spOt9HPykxNLMvPz9BNTcjPzMotLioDcstT4lMyyzGKguFVyYkFmSWLOIlaO4IzMvKzS7NIdrIwAWfMgaVMAAAA&amp;sa=X&amp;ved=2ahUKEwj-5MChjvbxAhWUHewKHfAHBh8QmxMoATA4egQITxAD"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7.xml"/><Relationship Id="rId4" Type="http://schemas.openxmlformats.org/officeDocument/2006/relationships/image" Target="../media/image15.jpeg"/></Relationships>
</file>

<file path=ppt/slides/_rels/slide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7.xml"/><Relationship Id="rId4" Type="http://schemas.openxmlformats.org/officeDocument/2006/relationships/image" Target="../media/image1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4395AC-552F-4A31-96D1-16C561D93F12}"/>
              </a:ext>
            </a:extLst>
          </p:cNvPr>
          <p:cNvSpPr>
            <a:spLocks noGrp="1"/>
          </p:cNvSpPr>
          <p:nvPr>
            <p:ph type="ctrTitle"/>
          </p:nvPr>
        </p:nvSpPr>
        <p:spPr/>
        <p:txBody>
          <a:bodyPr/>
          <a:lstStyle/>
          <a:p>
            <a:r>
              <a:rPr lang="de-DE" dirty="0"/>
              <a:t> Tokio</a:t>
            </a:r>
          </a:p>
        </p:txBody>
      </p:sp>
      <p:sp>
        <p:nvSpPr>
          <p:cNvPr id="3" name="Untertitel 2">
            <a:extLst>
              <a:ext uri="{FF2B5EF4-FFF2-40B4-BE49-F238E27FC236}">
                <a16:creationId xmlns:a16="http://schemas.microsoft.com/office/drawing/2014/main" id="{5DB275B9-4EB8-4D96-9709-4CC394357E9B}"/>
              </a:ext>
            </a:extLst>
          </p:cNvPr>
          <p:cNvSpPr>
            <a:spLocks noGrp="1"/>
          </p:cNvSpPr>
          <p:nvPr>
            <p:ph type="subTitle" idx="1"/>
          </p:nvPr>
        </p:nvSpPr>
        <p:spPr/>
        <p:txBody>
          <a:bodyPr/>
          <a:lstStyle/>
          <a:p>
            <a:r>
              <a:rPr lang="de-DE" dirty="0"/>
              <a:t>Von Mona</a:t>
            </a:r>
          </a:p>
        </p:txBody>
      </p:sp>
    </p:spTree>
    <p:extLst>
      <p:ext uri="{BB962C8B-B14F-4D97-AF65-F5344CB8AC3E}">
        <p14:creationId xmlns:p14="http://schemas.microsoft.com/office/powerpoint/2010/main" val="92272085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20C5A1B4-C143-402D-883B-BA1BBC6E415E}"/>
              </a:ext>
            </a:extLst>
          </p:cNvPr>
          <p:cNvSpPr txBox="1"/>
          <p:nvPr/>
        </p:nvSpPr>
        <p:spPr>
          <a:xfrm>
            <a:off x="285226" y="234892"/>
            <a:ext cx="8856677" cy="3139321"/>
          </a:xfrm>
          <a:prstGeom prst="rect">
            <a:avLst/>
          </a:prstGeom>
          <a:noFill/>
        </p:spPr>
        <p:txBody>
          <a:bodyPr wrap="square">
            <a:spAutoFit/>
          </a:bodyPr>
          <a:lstStyle/>
          <a:p>
            <a:pPr algn="l"/>
            <a:r>
              <a:rPr lang="de-DE" b="0" i="0" dirty="0">
                <a:solidFill>
                  <a:srgbClr val="202124"/>
                </a:solidFill>
                <a:effectLst/>
                <a:latin typeface="arial" panose="020B0604020202020204" pitchFamily="34" charset="0"/>
              </a:rPr>
              <a:t>Shinjuku</a:t>
            </a:r>
          </a:p>
          <a:p>
            <a:pPr algn="l"/>
            <a:r>
              <a:rPr lang="de-DE" b="0" i="0" dirty="0">
                <a:solidFill>
                  <a:srgbClr val="70757A"/>
                </a:solidFill>
                <a:effectLst/>
                <a:latin typeface="arial" panose="020B0604020202020204" pitchFamily="34" charset="0"/>
              </a:rPr>
              <a:t>Shinjuku</a:t>
            </a:r>
          </a:p>
          <a:p>
            <a:pPr algn="l"/>
            <a:r>
              <a:rPr lang="de-DE" b="1" i="0" dirty="0">
                <a:solidFill>
                  <a:srgbClr val="202124"/>
                </a:solidFill>
                <a:effectLst/>
                <a:latin typeface="arial" panose="020B0604020202020204" pitchFamily="34" charset="0"/>
              </a:rPr>
              <a:t>Beschreibung</a:t>
            </a:r>
          </a:p>
          <a:p>
            <a:pPr algn="l"/>
            <a:r>
              <a:rPr lang="de-DE" b="0" i="0" dirty="0">
                <a:solidFill>
                  <a:srgbClr val="4D5156"/>
                </a:solidFill>
                <a:effectLst/>
                <a:latin typeface="arial" panose="020B0604020202020204" pitchFamily="34" charset="0"/>
              </a:rPr>
              <a:t>Beschreibung</a:t>
            </a:r>
          </a:p>
          <a:p>
            <a:pPr algn="l"/>
            <a:r>
              <a:rPr lang="de-DE" b="0" i="0" dirty="0">
                <a:solidFill>
                  <a:srgbClr val="4D5156"/>
                </a:solidFill>
                <a:effectLst/>
                <a:latin typeface="arial" panose="020B0604020202020204" pitchFamily="34" charset="0"/>
              </a:rPr>
              <a:t>Shinjuku ist Tokios futuristischer Unterhaltungsbezirk, bekannt für neonbeleuchtete Gebäude mit Bars und Clubs. In raucherfüllten Izakayas in der bekannten Gasse </a:t>
            </a:r>
            <a:r>
              <a:rPr lang="de-DE" b="0" i="0" dirty="0" err="1">
                <a:solidFill>
                  <a:srgbClr val="4D5156"/>
                </a:solidFill>
                <a:effectLst/>
                <a:latin typeface="arial" panose="020B0604020202020204" pitchFamily="34" charset="0"/>
              </a:rPr>
              <a:t>Omoide</a:t>
            </a:r>
            <a:r>
              <a:rPr lang="de-DE" b="0" i="0" dirty="0">
                <a:solidFill>
                  <a:srgbClr val="4D5156"/>
                </a:solidFill>
                <a:effectLst/>
                <a:latin typeface="arial" panose="020B0604020202020204" pitchFamily="34" charset="0"/>
              </a:rPr>
              <a:t> </a:t>
            </a:r>
            <a:r>
              <a:rPr lang="de-DE" b="0" i="0" dirty="0" err="1">
                <a:solidFill>
                  <a:srgbClr val="4D5156"/>
                </a:solidFill>
                <a:effectLst/>
                <a:latin typeface="arial" panose="020B0604020202020204" pitchFamily="34" charset="0"/>
              </a:rPr>
              <a:t>Yokocho</a:t>
            </a:r>
            <a:r>
              <a:rPr lang="de-DE" b="0" i="0" dirty="0">
                <a:solidFill>
                  <a:srgbClr val="4D5156"/>
                </a:solidFill>
                <a:effectLst/>
                <a:latin typeface="arial" panose="020B0604020202020204" pitchFamily="34" charset="0"/>
              </a:rPr>
              <a:t> werden Grillspieße, sogenannte Yakitori, serviert. Der nahe gelegene Bahnhof Shinjuku ist einer der meist genutzten Verkehrsknotenpunkte der Welt, mit Verbindungen zu unterirdischen Einkaufspassagen und in Hochhäusern gelegenen Geschäften. Zu den ruhigeren Ecken zählen der </a:t>
            </a:r>
            <a:r>
              <a:rPr lang="de-DE" b="0" i="0" dirty="0" err="1">
                <a:solidFill>
                  <a:srgbClr val="4D5156"/>
                </a:solidFill>
                <a:effectLst/>
                <a:latin typeface="arial" panose="020B0604020202020204" pitchFamily="34" charset="0"/>
              </a:rPr>
              <a:t>Hanazono</a:t>
            </a:r>
            <a:r>
              <a:rPr lang="de-DE" b="0" i="0" dirty="0">
                <a:solidFill>
                  <a:srgbClr val="4D5156"/>
                </a:solidFill>
                <a:effectLst/>
                <a:latin typeface="arial" panose="020B0604020202020204" pitchFamily="34" charset="0"/>
              </a:rPr>
              <a:t>-Schrein und der Shinjuku </a:t>
            </a:r>
            <a:r>
              <a:rPr lang="de-DE" b="0" i="0" dirty="0" err="1">
                <a:solidFill>
                  <a:srgbClr val="4D5156"/>
                </a:solidFill>
                <a:effectLst/>
                <a:latin typeface="arial" panose="020B0604020202020204" pitchFamily="34" charset="0"/>
              </a:rPr>
              <a:t>Gyoen</a:t>
            </a:r>
            <a:r>
              <a:rPr lang="de-DE" b="0" i="0" dirty="0">
                <a:solidFill>
                  <a:srgbClr val="4D5156"/>
                </a:solidFill>
                <a:effectLst/>
                <a:latin typeface="arial" panose="020B0604020202020204" pitchFamily="34" charset="0"/>
              </a:rPr>
              <a:t> Park aus der Feudalzeit.</a:t>
            </a:r>
            <a:r>
              <a:rPr lang="de-DE" b="0" i="0" dirty="0">
                <a:solidFill>
                  <a:srgbClr val="70757A"/>
                </a:solidFill>
                <a:effectLst/>
                <a:latin typeface="arial" panose="020B0604020202020204" pitchFamily="34" charset="0"/>
              </a:rPr>
              <a:t> ― Google</a:t>
            </a:r>
            <a:endParaRPr lang="de-DE" b="0" i="0" dirty="0">
              <a:solidFill>
                <a:srgbClr val="4D5156"/>
              </a:solidFill>
              <a:effectLst/>
              <a:latin typeface="arial" panose="020B0604020202020204" pitchFamily="34" charset="0"/>
            </a:endParaRPr>
          </a:p>
        </p:txBody>
      </p:sp>
      <p:pic>
        <p:nvPicPr>
          <p:cNvPr id="7170" name="Picture 2" descr="Shinjuku 2021: Best of Shinjuku, Japan Tourism - Tripadvisor">
            <a:extLst>
              <a:ext uri="{FF2B5EF4-FFF2-40B4-BE49-F238E27FC236}">
                <a16:creationId xmlns:a16="http://schemas.microsoft.com/office/drawing/2014/main" id="{80E75A66-5730-4335-8D23-263887E6B1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1147885">
            <a:off x="1404770" y="3798748"/>
            <a:ext cx="3451383" cy="2465273"/>
          </a:xfrm>
          <a:prstGeom prst="rect">
            <a:avLst/>
          </a:prstGeom>
          <a:ln>
            <a:noFill/>
          </a:ln>
          <a:effectLst>
            <a:glow rad="139700">
              <a:schemeClr val="accent2">
                <a:satMod val="175000"/>
                <a:alpha val="40000"/>
              </a:schemeClr>
            </a:glow>
            <a:outerShdw blurRad="50800" dist="38100" dir="5400000" algn="t" rotWithShape="0">
              <a:prstClr val="black">
                <a:alpha val="40000"/>
              </a:prstClr>
            </a:outerShdw>
            <a:reflection blurRad="6350" stA="52000" endA="300" endPos="35000" dir="5400000" sy="-100000" algn="bl" rotWithShape="0"/>
          </a:effectLst>
          <a:scene3d>
            <a:camera prst="perspectiveRight"/>
            <a:lightRig rig="threePt" dir="t"/>
          </a:scene3d>
          <a:sp3d>
            <a:bevelT w="139700" prst="cross"/>
          </a:sp3d>
          <a:extLst>
            <a:ext uri="{909E8E84-426E-40DD-AFC4-6F175D3DCCD1}">
              <a14:hiddenFill xmlns:a14="http://schemas.microsoft.com/office/drawing/2010/main">
                <a:solidFill>
                  <a:srgbClr val="FFFFFF"/>
                </a:solidFill>
              </a14:hiddenFill>
            </a:ext>
          </a:extLst>
        </p:spPr>
      </p:pic>
      <p:pic>
        <p:nvPicPr>
          <p:cNvPr id="7172" name="Picture 4" descr="Nachtleben In Shinjuku Tokio Japan Stockfoto und mehr Bilder von Asien -  iStock">
            <a:extLst>
              <a:ext uri="{FF2B5EF4-FFF2-40B4-BE49-F238E27FC236}">
                <a16:creationId xmlns:a16="http://schemas.microsoft.com/office/drawing/2014/main" id="{EB874DB5-02C7-4EF4-8684-3C355DEA4D9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89480">
            <a:off x="7583548" y="3634839"/>
            <a:ext cx="3249511" cy="2154567"/>
          </a:xfrm>
          <a:prstGeom prst="roundRect">
            <a:avLst>
              <a:gd name="adj" fmla="val 8594"/>
            </a:avLst>
          </a:prstGeom>
          <a:solidFill>
            <a:srgbClr val="FFFFFF">
              <a:shade val="85000"/>
            </a:srgbClr>
          </a:solidFill>
          <a:ln>
            <a:noFill/>
          </a:ln>
          <a:effectLst>
            <a:glow rad="139700">
              <a:schemeClr val="accent2">
                <a:satMod val="175000"/>
                <a:alpha val="40000"/>
              </a:schemeClr>
            </a:glow>
            <a:outerShdw blurRad="50800" dist="38100" dir="5400000" algn="t" rotWithShape="0">
              <a:prstClr val="black">
                <a:alpha val="40000"/>
              </a:prstClr>
            </a:outerShdw>
            <a:reflection blurRad="6350" stA="52000" endA="300" endPos="35000" dir="5400000" sy="-100000" algn="bl" rotWithShape="0"/>
          </a:effectLst>
          <a:scene3d>
            <a:camera prst="perspectiveBelow"/>
            <a:lightRig rig="threePt" dir="t"/>
          </a:scene3d>
          <a:sp3d>
            <a:bevelT w="114300" prst="artDeco"/>
          </a:sp3d>
        </p:spPr>
      </p:pic>
    </p:spTree>
    <p:extLst>
      <p:ext uri="{BB962C8B-B14F-4D97-AF65-F5344CB8AC3E}">
        <p14:creationId xmlns:p14="http://schemas.microsoft.com/office/powerpoint/2010/main" val="23246391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7172"/>
                                        </p:tgtEl>
                                        <p:attrNameLst>
                                          <p:attrName>style.visibility</p:attrName>
                                        </p:attrNameLst>
                                      </p:cBhvr>
                                      <p:to>
                                        <p:strVal val="visible"/>
                                      </p:to>
                                    </p:set>
                                    <p:animEffect transition="in" filter="wipe(down)">
                                      <p:cBhvr>
                                        <p:cTn id="14" dur="580">
                                          <p:stCondLst>
                                            <p:cond delay="0"/>
                                          </p:stCondLst>
                                        </p:cTn>
                                        <p:tgtEl>
                                          <p:spTgt spid="7172"/>
                                        </p:tgtEl>
                                      </p:cBhvr>
                                    </p:animEffect>
                                    <p:anim calcmode="lin" valueType="num">
                                      <p:cBhvr>
                                        <p:cTn id="15" dur="1822" tmFilter="0,0; 0.14,0.36; 0.43,0.73; 0.71,0.91; 1.0,1.0">
                                          <p:stCondLst>
                                            <p:cond delay="0"/>
                                          </p:stCondLst>
                                        </p:cTn>
                                        <p:tgtEl>
                                          <p:spTgt spid="7172"/>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7172"/>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7172"/>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7172"/>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7172"/>
                                        </p:tgtEl>
                                        <p:attrNameLst>
                                          <p:attrName>ppt_y</p:attrName>
                                        </p:attrNameLst>
                                      </p:cBhvr>
                                      <p:tavLst>
                                        <p:tav tm="0" fmla="#ppt_y-sin(pi*$)/81">
                                          <p:val>
                                            <p:fltVal val="0"/>
                                          </p:val>
                                        </p:tav>
                                        <p:tav tm="100000">
                                          <p:val>
                                            <p:fltVal val="1"/>
                                          </p:val>
                                        </p:tav>
                                      </p:tavLst>
                                    </p:anim>
                                    <p:animScale>
                                      <p:cBhvr>
                                        <p:cTn id="20" dur="26">
                                          <p:stCondLst>
                                            <p:cond delay="650"/>
                                          </p:stCondLst>
                                        </p:cTn>
                                        <p:tgtEl>
                                          <p:spTgt spid="7172"/>
                                        </p:tgtEl>
                                      </p:cBhvr>
                                      <p:to x="100000" y="60000"/>
                                    </p:animScale>
                                    <p:animScale>
                                      <p:cBhvr>
                                        <p:cTn id="21" dur="166" decel="50000">
                                          <p:stCondLst>
                                            <p:cond delay="676"/>
                                          </p:stCondLst>
                                        </p:cTn>
                                        <p:tgtEl>
                                          <p:spTgt spid="7172"/>
                                        </p:tgtEl>
                                      </p:cBhvr>
                                      <p:to x="100000" y="100000"/>
                                    </p:animScale>
                                    <p:animScale>
                                      <p:cBhvr>
                                        <p:cTn id="22" dur="26">
                                          <p:stCondLst>
                                            <p:cond delay="1312"/>
                                          </p:stCondLst>
                                        </p:cTn>
                                        <p:tgtEl>
                                          <p:spTgt spid="7172"/>
                                        </p:tgtEl>
                                      </p:cBhvr>
                                      <p:to x="100000" y="80000"/>
                                    </p:animScale>
                                    <p:animScale>
                                      <p:cBhvr>
                                        <p:cTn id="23" dur="166" decel="50000">
                                          <p:stCondLst>
                                            <p:cond delay="1338"/>
                                          </p:stCondLst>
                                        </p:cTn>
                                        <p:tgtEl>
                                          <p:spTgt spid="7172"/>
                                        </p:tgtEl>
                                      </p:cBhvr>
                                      <p:to x="100000" y="100000"/>
                                    </p:animScale>
                                    <p:animScale>
                                      <p:cBhvr>
                                        <p:cTn id="24" dur="26">
                                          <p:stCondLst>
                                            <p:cond delay="1642"/>
                                          </p:stCondLst>
                                        </p:cTn>
                                        <p:tgtEl>
                                          <p:spTgt spid="7172"/>
                                        </p:tgtEl>
                                      </p:cBhvr>
                                      <p:to x="100000" y="90000"/>
                                    </p:animScale>
                                    <p:animScale>
                                      <p:cBhvr>
                                        <p:cTn id="25" dur="166" decel="50000">
                                          <p:stCondLst>
                                            <p:cond delay="1668"/>
                                          </p:stCondLst>
                                        </p:cTn>
                                        <p:tgtEl>
                                          <p:spTgt spid="7172"/>
                                        </p:tgtEl>
                                      </p:cBhvr>
                                      <p:to x="100000" y="100000"/>
                                    </p:animScale>
                                    <p:animScale>
                                      <p:cBhvr>
                                        <p:cTn id="26" dur="26">
                                          <p:stCondLst>
                                            <p:cond delay="1808"/>
                                          </p:stCondLst>
                                        </p:cTn>
                                        <p:tgtEl>
                                          <p:spTgt spid="7172"/>
                                        </p:tgtEl>
                                      </p:cBhvr>
                                      <p:to x="100000" y="95000"/>
                                    </p:animScale>
                                    <p:animScale>
                                      <p:cBhvr>
                                        <p:cTn id="27" dur="166" decel="50000">
                                          <p:stCondLst>
                                            <p:cond delay="1834"/>
                                          </p:stCondLst>
                                        </p:cTn>
                                        <p:tgtEl>
                                          <p:spTgt spid="7172"/>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nodeType="clickEffect">
                                  <p:stCondLst>
                                    <p:cond delay="0"/>
                                  </p:stCondLst>
                                  <p:childTnLst>
                                    <p:set>
                                      <p:cBhvr>
                                        <p:cTn id="31" dur="1" fill="hold">
                                          <p:stCondLst>
                                            <p:cond delay="0"/>
                                          </p:stCondLst>
                                        </p:cTn>
                                        <p:tgtEl>
                                          <p:spTgt spid="7170"/>
                                        </p:tgtEl>
                                        <p:attrNameLst>
                                          <p:attrName>style.visibility</p:attrName>
                                        </p:attrNameLst>
                                      </p:cBhvr>
                                      <p:to>
                                        <p:strVal val="visible"/>
                                      </p:to>
                                    </p:set>
                                    <p:animEffect transition="in" filter="wipe(down)">
                                      <p:cBhvr>
                                        <p:cTn id="32" dur="580">
                                          <p:stCondLst>
                                            <p:cond delay="0"/>
                                          </p:stCondLst>
                                        </p:cTn>
                                        <p:tgtEl>
                                          <p:spTgt spid="7170"/>
                                        </p:tgtEl>
                                      </p:cBhvr>
                                    </p:animEffect>
                                    <p:anim calcmode="lin" valueType="num">
                                      <p:cBhvr>
                                        <p:cTn id="33" dur="1822" tmFilter="0,0; 0.14,0.36; 0.43,0.73; 0.71,0.91; 1.0,1.0">
                                          <p:stCondLst>
                                            <p:cond delay="0"/>
                                          </p:stCondLst>
                                        </p:cTn>
                                        <p:tgtEl>
                                          <p:spTgt spid="7170"/>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7170"/>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7170"/>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7170"/>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7170"/>
                                        </p:tgtEl>
                                        <p:attrNameLst>
                                          <p:attrName>ppt_y</p:attrName>
                                        </p:attrNameLst>
                                      </p:cBhvr>
                                      <p:tavLst>
                                        <p:tav tm="0" fmla="#ppt_y-sin(pi*$)/81">
                                          <p:val>
                                            <p:fltVal val="0"/>
                                          </p:val>
                                        </p:tav>
                                        <p:tav tm="100000">
                                          <p:val>
                                            <p:fltVal val="1"/>
                                          </p:val>
                                        </p:tav>
                                      </p:tavLst>
                                    </p:anim>
                                    <p:animScale>
                                      <p:cBhvr>
                                        <p:cTn id="38" dur="26">
                                          <p:stCondLst>
                                            <p:cond delay="650"/>
                                          </p:stCondLst>
                                        </p:cTn>
                                        <p:tgtEl>
                                          <p:spTgt spid="7170"/>
                                        </p:tgtEl>
                                      </p:cBhvr>
                                      <p:to x="100000" y="60000"/>
                                    </p:animScale>
                                    <p:animScale>
                                      <p:cBhvr>
                                        <p:cTn id="39" dur="166" decel="50000">
                                          <p:stCondLst>
                                            <p:cond delay="676"/>
                                          </p:stCondLst>
                                        </p:cTn>
                                        <p:tgtEl>
                                          <p:spTgt spid="7170"/>
                                        </p:tgtEl>
                                      </p:cBhvr>
                                      <p:to x="100000" y="100000"/>
                                    </p:animScale>
                                    <p:animScale>
                                      <p:cBhvr>
                                        <p:cTn id="40" dur="26">
                                          <p:stCondLst>
                                            <p:cond delay="1312"/>
                                          </p:stCondLst>
                                        </p:cTn>
                                        <p:tgtEl>
                                          <p:spTgt spid="7170"/>
                                        </p:tgtEl>
                                      </p:cBhvr>
                                      <p:to x="100000" y="80000"/>
                                    </p:animScale>
                                    <p:animScale>
                                      <p:cBhvr>
                                        <p:cTn id="41" dur="166" decel="50000">
                                          <p:stCondLst>
                                            <p:cond delay="1338"/>
                                          </p:stCondLst>
                                        </p:cTn>
                                        <p:tgtEl>
                                          <p:spTgt spid="7170"/>
                                        </p:tgtEl>
                                      </p:cBhvr>
                                      <p:to x="100000" y="100000"/>
                                    </p:animScale>
                                    <p:animScale>
                                      <p:cBhvr>
                                        <p:cTn id="42" dur="26">
                                          <p:stCondLst>
                                            <p:cond delay="1642"/>
                                          </p:stCondLst>
                                        </p:cTn>
                                        <p:tgtEl>
                                          <p:spTgt spid="7170"/>
                                        </p:tgtEl>
                                      </p:cBhvr>
                                      <p:to x="100000" y="90000"/>
                                    </p:animScale>
                                    <p:animScale>
                                      <p:cBhvr>
                                        <p:cTn id="43" dur="166" decel="50000">
                                          <p:stCondLst>
                                            <p:cond delay="1668"/>
                                          </p:stCondLst>
                                        </p:cTn>
                                        <p:tgtEl>
                                          <p:spTgt spid="7170"/>
                                        </p:tgtEl>
                                      </p:cBhvr>
                                      <p:to x="100000" y="100000"/>
                                    </p:animScale>
                                    <p:animScale>
                                      <p:cBhvr>
                                        <p:cTn id="44" dur="26">
                                          <p:stCondLst>
                                            <p:cond delay="1808"/>
                                          </p:stCondLst>
                                        </p:cTn>
                                        <p:tgtEl>
                                          <p:spTgt spid="7170"/>
                                        </p:tgtEl>
                                      </p:cBhvr>
                                      <p:to x="100000" y="95000"/>
                                    </p:animScale>
                                    <p:animScale>
                                      <p:cBhvr>
                                        <p:cTn id="45" dur="166" decel="50000">
                                          <p:stCondLst>
                                            <p:cond delay="1834"/>
                                          </p:stCondLst>
                                        </p:cTn>
                                        <p:tgtEl>
                                          <p:spTgt spid="717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7E4FAE2F-3C87-4E47-B505-D76DBBF1AECA}"/>
              </a:ext>
            </a:extLst>
          </p:cNvPr>
          <p:cNvSpPr>
            <a:spLocks noGrp="1"/>
          </p:cNvSpPr>
          <p:nvPr>
            <p:ph type="body" idx="1"/>
          </p:nvPr>
        </p:nvSpPr>
        <p:spPr/>
        <p:txBody>
          <a:bodyPr/>
          <a:lstStyle/>
          <a:p>
            <a:r>
              <a:rPr lang="de-DE" dirty="0"/>
              <a:t>Japan</a:t>
            </a:r>
          </a:p>
        </p:txBody>
      </p:sp>
      <p:sp>
        <p:nvSpPr>
          <p:cNvPr id="3" name="Inhaltsplatzhalter 2">
            <a:extLst>
              <a:ext uri="{FF2B5EF4-FFF2-40B4-BE49-F238E27FC236}">
                <a16:creationId xmlns:a16="http://schemas.microsoft.com/office/drawing/2014/main" id="{59CB5711-1CCD-4E42-8731-C31F5A88096E}"/>
              </a:ext>
            </a:extLst>
          </p:cNvPr>
          <p:cNvSpPr>
            <a:spLocks noGrp="1"/>
          </p:cNvSpPr>
          <p:nvPr>
            <p:ph sz="half" idx="2"/>
          </p:nvPr>
        </p:nvSpPr>
        <p:spPr>
          <a:xfrm>
            <a:off x="1048624" y="3017520"/>
            <a:ext cx="4805060" cy="3349828"/>
          </a:xfrm>
        </p:spPr>
        <p:txBody>
          <a:bodyPr>
            <a:normAutofit fontScale="40000" lnSpcReduction="20000"/>
          </a:bodyPr>
          <a:lstStyle/>
          <a:p>
            <a:pPr algn="l"/>
            <a:r>
              <a:rPr lang="de-DE" b="0" i="0" dirty="0">
                <a:solidFill>
                  <a:srgbClr val="202124"/>
                </a:solidFill>
                <a:effectLst/>
                <a:latin typeface="arial" panose="020B0604020202020204" pitchFamily="34" charset="0"/>
              </a:rPr>
              <a:t>Japan</a:t>
            </a:r>
          </a:p>
          <a:p>
            <a:pPr algn="l"/>
            <a:r>
              <a:rPr lang="de-DE" b="0" i="0" dirty="0">
                <a:solidFill>
                  <a:srgbClr val="70757A"/>
                </a:solidFill>
                <a:effectLst/>
                <a:latin typeface="arial" panose="020B0604020202020204" pitchFamily="34" charset="0"/>
              </a:rPr>
              <a:t>Land in Ostasien</a:t>
            </a:r>
          </a:p>
          <a:p>
            <a:pPr algn="l"/>
            <a:r>
              <a:rPr lang="de-DE" b="1" i="0" dirty="0">
                <a:solidFill>
                  <a:srgbClr val="202124"/>
                </a:solidFill>
                <a:effectLst/>
                <a:latin typeface="arial" panose="020B0604020202020204" pitchFamily="34" charset="0"/>
              </a:rPr>
              <a:t>Beschreibung</a:t>
            </a:r>
          </a:p>
          <a:p>
            <a:pPr algn="l"/>
            <a:r>
              <a:rPr lang="de-DE" b="0" i="0" dirty="0">
                <a:solidFill>
                  <a:srgbClr val="4D5156"/>
                </a:solidFill>
                <a:effectLst/>
                <a:latin typeface="arial" panose="020B0604020202020204" pitchFamily="34" charset="0"/>
              </a:rPr>
              <a:t>Beschreibung</a:t>
            </a:r>
          </a:p>
          <a:p>
            <a:pPr algn="l"/>
            <a:r>
              <a:rPr lang="de-DE" b="0" i="0" dirty="0">
                <a:solidFill>
                  <a:srgbClr val="4D5156"/>
                </a:solidFill>
                <a:effectLst/>
                <a:latin typeface="arial" panose="020B0604020202020204" pitchFamily="34" charset="0"/>
              </a:rPr>
              <a:t>Japan ist eine Inselnation im Pazifik mit dicht besiedelten Städten, Kaiserpalästen, gebirgigen Nationalparks und Tausenden von Schreinen und Tempeln. Shinkansen-Hochgeschwindigkeitszüge verbinden die Hauptinseln Kyushu (mit den subtropischen Stränden von Okinawa), </a:t>
            </a:r>
            <a:r>
              <a:rPr lang="de-DE" b="0" i="0" dirty="0" err="1">
                <a:solidFill>
                  <a:srgbClr val="4D5156"/>
                </a:solidFill>
                <a:effectLst/>
                <a:latin typeface="arial" panose="020B0604020202020204" pitchFamily="34" charset="0"/>
              </a:rPr>
              <a:t>Honshū</a:t>
            </a:r>
            <a:r>
              <a:rPr lang="de-DE" b="0" i="0" dirty="0">
                <a:solidFill>
                  <a:srgbClr val="4D5156"/>
                </a:solidFill>
                <a:effectLst/>
                <a:latin typeface="arial" panose="020B0604020202020204" pitchFamily="34" charset="0"/>
              </a:rPr>
              <a:t> (mit Tokio und dem Mahnmal für den Atombombenabwurf in Hiroshima) und Hokkaido (mit renommierten Skigebieten). Die Hauptstadt Tokio ist bekannt für Wolkenkratzer, Shopping und ihre Popkultur.</a:t>
            </a:r>
            <a:r>
              <a:rPr lang="de-DE" b="0" i="0" dirty="0">
                <a:solidFill>
                  <a:srgbClr val="70757A"/>
                </a:solidFill>
                <a:effectLst/>
                <a:latin typeface="arial" panose="020B0604020202020204" pitchFamily="34" charset="0"/>
              </a:rPr>
              <a:t> ― Google</a:t>
            </a:r>
            <a:endParaRPr lang="de-DE" b="0" i="0" dirty="0">
              <a:solidFill>
                <a:srgbClr val="4D5156"/>
              </a:solidFill>
              <a:effectLst/>
              <a:latin typeface="arial" panose="020B0604020202020204" pitchFamily="34" charset="0"/>
            </a:endParaRPr>
          </a:p>
          <a:p>
            <a:pPr algn="l"/>
            <a:r>
              <a:rPr lang="de-DE" b="1" i="0" u="none" strike="noStrike" dirty="0">
                <a:solidFill>
                  <a:srgbClr val="1A0DAB"/>
                </a:solidFill>
                <a:effectLst/>
                <a:latin typeface="arial" panose="020B0604020202020204" pitchFamily="34" charset="0"/>
                <a:hlinkClick r:id="rId2"/>
              </a:rPr>
              <a:t>Kaiser</a:t>
            </a:r>
            <a:r>
              <a:rPr lang="de-DE" b="1" i="0" dirty="0">
                <a:solidFill>
                  <a:srgbClr val="202124"/>
                </a:solidFill>
                <a:effectLst/>
                <a:latin typeface="arial" panose="020B0604020202020204" pitchFamily="34" charset="0"/>
              </a:rPr>
              <a:t>: </a:t>
            </a:r>
            <a:r>
              <a:rPr lang="de-DE" b="0" i="0" u="none" strike="noStrike" dirty="0" err="1">
                <a:solidFill>
                  <a:srgbClr val="1A0DAB"/>
                </a:solidFill>
                <a:effectLst/>
                <a:latin typeface="arial" panose="020B0604020202020204" pitchFamily="34" charset="0"/>
                <a:hlinkClick r:id="rId3"/>
              </a:rPr>
              <a:t>Naruhito</a:t>
            </a:r>
            <a:r>
              <a:rPr lang="de-DE" b="0" i="0" dirty="0">
                <a:solidFill>
                  <a:srgbClr val="202124"/>
                </a:solidFill>
                <a:effectLst/>
                <a:latin typeface="arial" panose="020B0604020202020204" pitchFamily="34" charset="0"/>
              </a:rPr>
              <a:t> </a:t>
            </a:r>
            <a:r>
              <a:rPr lang="de-DE" b="0" i="0" u="none" strike="noStrike" dirty="0">
                <a:solidFill>
                  <a:srgbClr val="1A0DAB"/>
                </a:solidFill>
                <a:effectLst/>
                <a:latin typeface="arial" panose="020B0604020202020204" pitchFamily="34" charset="0"/>
                <a:hlinkClick r:id="rId4"/>
              </a:rPr>
              <a:t>Im Trend</a:t>
            </a:r>
            <a:endParaRPr lang="de-DE" b="0" i="0" dirty="0">
              <a:solidFill>
                <a:srgbClr val="202124"/>
              </a:solidFill>
              <a:effectLst/>
              <a:latin typeface="arial" panose="020B0604020202020204" pitchFamily="34" charset="0"/>
            </a:endParaRPr>
          </a:p>
          <a:p>
            <a:pPr algn="l"/>
            <a:r>
              <a:rPr lang="de-DE" b="1" i="0" u="none" strike="noStrike" dirty="0">
                <a:solidFill>
                  <a:srgbClr val="1A0DAB"/>
                </a:solidFill>
                <a:effectLst/>
                <a:latin typeface="arial" panose="020B0604020202020204" pitchFamily="34" charset="0"/>
                <a:hlinkClick r:id="rId5"/>
              </a:rPr>
              <a:t>Hauptstadt</a:t>
            </a:r>
            <a:r>
              <a:rPr lang="de-DE" b="1" i="0" dirty="0">
                <a:solidFill>
                  <a:srgbClr val="202124"/>
                </a:solidFill>
                <a:effectLst/>
                <a:latin typeface="arial" panose="020B0604020202020204" pitchFamily="34" charset="0"/>
              </a:rPr>
              <a:t>: </a:t>
            </a:r>
            <a:r>
              <a:rPr lang="de-DE" b="0" i="0" u="none" strike="noStrike" dirty="0">
                <a:solidFill>
                  <a:srgbClr val="1A0DAB"/>
                </a:solidFill>
                <a:effectLst/>
                <a:latin typeface="arial" panose="020B0604020202020204" pitchFamily="34" charset="0"/>
                <a:hlinkClick r:id="rId6"/>
              </a:rPr>
              <a:t>Präfektur Tokio</a:t>
            </a:r>
            <a:endParaRPr lang="de-DE" b="0" i="0" dirty="0">
              <a:solidFill>
                <a:srgbClr val="202124"/>
              </a:solidFill>
              <a:effectLst/>
              <a:latin typeface="arial" panose="020B0604020202020204" pitchFamily="34" charset="0"/>
            </a:endParaRPr>
          </a:p>
          <a:p>
            <a:pPr algn="l"/>
            <a:r>
              <a:rPr lang="de-DE" b="1" i="0" u="none" strike="noStrike" dirty="0">
                <a:solidFill>
                  <a:srgbClr val="1A0DAB"/>
                </a:solidFill>
                <a:effectLst/>
                <a:latin typeface="arial" panose="020B0604020202020204" pitchFamily="34" charset="0"/>
                <a:hlinkClick r:id="rId7"/>
              </a:rPr>
              <a:t>Fläche</a:t>
            </a:r>
            <a:r>
              <a:rPr lang="de-DE" b="1" i="0" dirty="0">
                <a:solidFill>
                  <a:srgbClr val="202124"/>
                </a:solidFill>
                <a:effectLst/>
                <a:latin typeface="arial" panose="020B0604020202020204" pitchFamily="34" charset="0"/>
              </a:rPr>
              <a:t>: </a:t>
            </a:r>
            <a:r>
              <a:rPr lang="de-DE" b="0" i="0" dirty="0">
                <a:solidFill>
                  <a:srgbClr val="222222"/>
                </a:solidFill>
                <a:effectLst/>
                <a:latin typeface="arial" panose="020B0604020202020204" pitchFamily="34" charset="0"/>
              </a:rPr>
              <a:t>377.975 km²</a:t>
            </a:r>
            <a:endParaRPr lang="de-DE" b="0" i="0" dirty="0">
              <a:solidFill>
                <a:srgbClr val="202124"/>
              </a:solidFill>
              <a:effectLst/>
              <a:latin typeface="arial" panose="020B0604020202020204" pitchFamily="34" charset="0"/>
            </a:endParaRPr>
          </a:p>
          <a:p>
            <a:pPr algn="l"/>
            <a:r>
              <a:rPr lang="de-DE" b="1" i="0" u="none" strike="noStrike" dirty="0">
                <a:solidFill>
                  <a:srgbClr val="1A0DAB"/>
                </a:solidFill>
                <a:effectLst/>
                <a:latin typeface="arial" panose="020B0604020202020204" pitchFamily="34" charset="0"/>
                <a:hlinkClick r:id="rId8"/>
              </a:rPr>
              <a:t>Bevölkerung</a:t>
            </a:r>
            <a:r>
              <a:rPr lang="de-DE" b="1" i="0" dirty="0">
                <a:solidFill>
                  <a:srgbClr val="202124"/>
                </a:solidFill>
                <a:effectLst/>
                <a:latin typeface="arial" panose="020B0604020202020204" pitchFamily="34" charset="0"/>
              </a:rPr>
              <a:t>: </a:t>
            </a:r>
            <a:r>
              <a:rPr lang="de-DE" b="0" i="0" dirty="0">
                <a:solidFill>
                  <a:srgbClr val="222222"/>
                </a:solidFill>
                <a:effectLst/>
                <a:latin typeface="arial" panose="020B0604020202020204" pitchFamily="34" charset="0"/>
              </a:rPr>
              <a:t>126,3 Millionen (2019)</a:t>
            </a:r>
            <a:r>
              <a:rPr lang="de-DE" b="0" i="0" dirty="0">
                <a:solidFill>
                  <a:srgbClr val="202124"/>
                </a:solidFill>
                <a:effectLst/>
                <a:latin typeface="arial" panose="020B0604020202020204" pitchFamily="34" charset="0"/>
              </a:rPr>
              <a:t> </a:t>
            </a:r>
            <a:r>
              <a:rPr lang="de-DE" b="0" i="0" u="none" strike="noStrike" dirty="0">
                <a:solidFill>
                  <a:srgbClr val="1A0DAB"/>
                </a:solidFill>
                <a:effectLst/>
                <a:latin typeface="arial" panose="020B0604020202020204" pitchFamily="34" charset="0"/>
                <a:hlinkClick r:id="rId9"/>
              </a:rPr>
              <a:t>Weltbank</a:t>
            </a:r>
            <a:endParaRPr lang="de-DE" b="0" i="0" dirty="0">
              <a:solidFill>
                <a:srgbClr val="202124"/>
              </a:solidFill>
              <a:effectLst/>
              <a:latin typeface="arial" panose="020B0604020202020204" pitchFamily="34" charset="0"/>
            </a:endParaRPr>
          </a:p>
          <a:p>
            <a:pPr algn="l"/>
            <a:r>
              <a:rPr lang="de-DE" b="1" i="0" u="none" strike="noStrike" dirty="0">
                <a:solidFill>
                  <a:srgbClr val="1A0DAB"/>
                </a:solidFill>
                <a:effectLst/>
                <a:latin typeface="arial" panose="020B0604020202020204" pitchFamily="34" charset="0"/>
                <a:hlinkClick r:id="rId10"/>
              </a:rPr>
              <a:t>Währung</a:t>
            </a:r>
            <a:r>
              <a:rPr lang="de-DE" b="1" i="0" dirty="0">
                <a:solidFill>
                  <a:srgbClr val="202124"/>
                </a:solidFill>
                <a:effectLst/>
                <a:latin typeface="arial" panose="020B0604020202020204" pitchFamily="34" charset="0"/>
              </a:rPr>
              <a:t>: </a:t>
            </a:r>
            <a:r>
              <a:rPr lang="de-DE" b="0" i="0" dirty="0">
                <a:solidFill>
                  <a:srgbClr val="222222"/>
                </a:solidFill>
                <a:effectLst/>
                <a:latin typeface="arial" panose="020B0604020202020204" pitchFamily="34" charset="0"/>
              </a:rPr>
              <a:t>Yen</a:t>
            </a:r>
            <a:endParaRPr lang="de-DE" b="0" i="0" dirty="0">
              <a:solidFill>
                <a:srgbClr val="202124"/>
              </a:solidFill>
              <a:effectLst/>
              <a:latin typeface="arial" panose="020B0604020202020204" pitchFamily="34" charset="0"/>
            </a:endParaRPr>
          </a:p>
          <a:p>
            <a:endParaRPr lang="de-DE" dirty="0"/>
          </a:p>
        </p:txBody>
      </p:sp>
      <p:sp>
        <p:nvSpPr>
          <p:cNvPr id="4" name="Inhaltsplatzhalter 3">
            <a:extLst>
              <a:ext uri="{FF2B5EF4-FFF2-40B4-BE49-F238E27FC236}">
                <a16:creationId xmlns:a16="http://schemas.microsoft.com/office/drawing/2014/main" id="{D1B97BC9-6153-42DA-BFCF-2ECECD47B897}"/>
              </a:ext>
            </a:extLst>
          </p:cNvPr>
          <p:cNvSpPr>
            <a:spLocks noGrp="1"/>
          </p:cNvSpPr>
          <p:nvPr>
            <p:ph sz="quarter" idx="4"/>
          </p:nvPr>
        </p:nvSpPr>
        <p:spPr>
          <a:xfrm>
            <a:off x="6338316" y="3143249"/>
            <a:ext cx="4253484" cy="3349829"/>
          </a:xfrm>
        </p:spPr>
        <p:txBody>
          <a:bodyPr>
            <a:normAutofit fontScale="40000" lnSpcReduction="20000"/>
          </a:bodyPr>
          <a:lstStyle/>
          <a:p>
            <a:pPr algn="l"/>
            <a:r>
              <a:rPr lang="de-DE" b="0" i="0" dirty="0">
                <a:solidFill>
                  <a:srgbClr val="202124"/>
                </a:solidFill>
                <a:effectLst/>
                <a:latin typeface="arial" panose="020B0604020202020204" pitchFamily="34" charset="0"/>
              </a:rPr>
              <a:t>Tokio</a:t>
            </a:r>
          </a:p>
          <a:p>
            <a:pPr algn="l"/>
            <a:r>
              <a:rPr lang="de-DE" b="0" i="0" dirty="0">
                <a:solidFill>
                  <a:srgbClr val="70757A"/>
                </a:solidFill>
                <a:effectLst/>
                <a:latin typeface="arial" panose="020B0604020202020204" pitchFamily="34" charset="0"/>
              </a:rPr>
              <a:t>Hauptstadt Japans</a:t>
            </a:r>
          </a:p>
          <a:p>
            <a:pPr algn="l"/>
            <a:r>
              <a:rPr lang="de-DE" b="1" i="0" dirty="0">
                <a:solidFill>
                  <a:srgbClr val="202124"/>
                </a:solidFill>
                <a:effectLst/>
                <a:latin typeface="arial" panose="020B0604020202020204" pitchFamily="34" charset="0"/>
              </a:rPr>
              <a:t>Beschreibung</a:t>
            </a:r>
          </a:p>
          <a:p>
            <a:pPr algn="l"/>
            <a:r>
              <a:rPr lang="de-DE" b="0" i="0" dirty="0">
                <a:solidFill>
                  <a:srgbClr val="4D5156"/>
                </a:solidFill>
                <a:effectLst/>
                <a:latin typeface="arial" panose="020B0604020202020204" pitchFamily="34" charset="0"/>
              </a:rPr>
              <a:t>Beschreibung</a:t>
            </a:r>
          </a:p>
          <a:p>
            <a:pPr algn="l"/>
            <a:r>
              <a:rPr lang="de-DE" b="0" i="0" dirty="0">
                <a:solidFill>
                  <a:srgbClr val="4D5156"/>
                </a:solidFill>
                <a:effectLst/>
                <a:latin typeface="arial" panose="020B0604020202020204" pitchFamily="34" charset="0"/>
              </a:rPr>
              <a:t>In der geschäftigen japanischen Hauptstadt Tokio trifft mit Neonlicht und Wolkenkratzern neben historischen Tempeln Ultramodernes auf Traditionelles. Der prunkvolle Meiji-Schrein ist berühmt für sein hoch aufragendes Eingangstor und das bewaldete Umland. Der Kaiserpalast liegt inmitten ausgedehnter öffentlicher Gärten. Die zahlreichen Museen der Stadt beherbergen verschiedene Ausstellungen – von klassischer Kunst (im Nationalmuseum Tokio) bis zu einem rekonstruierten Kabuki-Theater (im Edo-Tokyo-Museum).</a:t>
            </a:r>
            <a:r>
              <a:rPr lang="de-DE" b="0" i="0" dirty="0">
                <a:solidFill>
                  <a:srgbClr val="70757A"/>
                </a:solidFill>
                <a:effectLst/>
                <a:latin typeface="arial" panose="020B0604020202020204" pitchFamily="34" charset="0"/>
              </a:rPr>
              <a:t> ― Google</a:t>
            </a:r>
            <a:endParaRPr lang="de-DE" b="0" i="0" dirty="0">
              <a:solidFill>
                <a:srgbClr val="4D5156"/>
              </a:solidFill>
              <a:effectLst/>
              <a:latin typeface="arial" panose="020B0604020202020204" pitchFamily="34" charset="0"/>
            </a:endParaRPr>
          </a:p>
          <a:p>
            <a:pPr algn="l"/>
            <a:r>
              <a:rPr lang="de-DE" b="1" i="0" u="none" strike="noStrike" dirty="0">
                <a:solidFill>
                  <a:srgbClr val="1A0DAB"/>
                </a:solidFill>
                <a:effectLst/>
                <a:latin typeface="arial" panose="020B0604020202020204" pitchFamily="34" charset="0"/>
                <a:hlinkClick r:id="rId11"/>
              </a:rPr>
              <a:t>Fläche</a:t>
            </a:r>
            <a:r>
              <a:rPr lang="de-DE" b="1" i="0" dirty="0">
                <a:solidFill>
                  <a:srgbClr val="202124"/>
                </a:solidFill>
                <a:effectLst/>
                <a:latin typeface="arial" panose="020B0604020202020204" pitchFamily="34" charset="0"/>
              </a:rPr>
              <a:t>: </a:t>
            </a:r>
            <a:r>
              <a:rPr lang="de-DE" b="0" i="0" dirty="0">
                <a:solidFill>
                  <a:srgbClr val="222222"/>
                </a:solidFill>
                <a:effectLst/>
                <a:latin typeface="arial" panose="020B0604020202020204" pitchFamily="34" charset="0"/>
              </a:rPr>
              <a:t>2.194 km²</a:t>
            </a:r>
            <a:endParaRPr lang="de-DE" b="0" i="0" dirty="0">
              <a:solidFill>
                <a:srgbClr val="202124"/>
              </a:solidFill>
              <a:effectLst/>
              <a:latin typeface="arial" panose="020B0604020202020204" pitchFamily="34" charset="0"/>
            </a:endParaRPr>
          </a:p>
          <a:p>
            <a:pPr algn="l"/>
            <a:r>
              <a:rPr lang="de-DE" b="1" i="0" u="none" strike="noStrike" dirty="0">
                <a:solidFill>
                  <a:srgbClr val="1A0DAB"/>
                </a:solidFill>
                <a:effectLst/>
                <a:latin typeface="arial" panose="020B0604020202020204" pitchFamily="34" charset="0"/>
                <a:hlinkClick r:id="rId12"/>
              </a:rPr>
              <a:t>Höhe</a:t>
            </a:r>
            <a:r>
              <a:rPr lang="de-DE" b="1" i="0" dirty="0">
                <a:solidFill>
                  <a:srgbClr val="202124"/>
                </a:solidFill>
                <a:effectLst/>
                <a:latin typeface="arial" panose="020B0604020202020204" pitchFamily="34" charset="0"/>
              </a:rPr>
              <a:t>: </a:t>
            </a:r>
            <a:r>
              <a:rPr lang="de-DE" b="0" i="0" dirty="0">
                <a:solidFill>
                  <a:srgbClr val="222222"/>
                </a:solidFill>
                <a:effectLst/>
                <a:latin typeface="arial" panose="020B0604020202020204" pitchFamily="34" charset="0"/>
              </a:rPr>
              <a:t>40 m</a:t>
            </a:r>
            <a:endParaRPr lang="de-DE" b="0" i="0" dirty="0">
              <a:solidFill>
                <a:srgbClr val="202124"/>
              </a:solidFill>
              <a:effectLst/>
              <a:latin typeface="arial" panose="020B0604020202020204" pitchFamily="34" charset="0"/>
            </a:endParaRPr>
          </a:p>
          <a:p>
            <a:pPr algn="l"/>
            <a:r>
              <a:rPr lang="de-DE" b="1" i="0" u="none" strike="noStrike" dirty="0">
                <a:solidFill>
                  <a:srgbClr val="1A0DAB"/>
                </a:solidFill>
                <a:effectLst/>
                <a:latin typeface="arial" panose="020B0604020202020204" pitchFamily="34" charset="0"/>
                <a:hlinkClick r:id="rId13"/>
              </a:rPr>
              <a:t>Bevölkerung</a:t>
            </a:r>
            <a:r>
              <a:rPr lang="de-DE" b="1" i="0" dirty="0">
                <a:solidFill>
                  <a:srgbClr val="202124"/>
                </a:solidFill>
                <a:effectLst/>
                <a:latin typeface="arial" panose="020B0604020202020204" pitchFamily="34" charset="0"/>
              </a:rPr>
              <a:t>: </a:t>
            </a:r>
            <a:r>
              <a:rPr lang="de-DE" b="0" i="0" dirty="0">
                <a:solidFill>
                  <a:srgbClr val="222222"/>
                </a:solidFill>
                <a:effectLst/>
                <a:latin typeface="arial" panose="020B0604020202020204" pitchFamily="34" charset="0"/>
              </a:rPr>
              <a:t>13,96 Millionen (2021)</a:t>
            </a:r>
            <a:endParaRPr lang="de-DE" b="0" i="0" dirty="0">
              <a:solidFill>
                <a:srgbClr val="202124"/>
              </a:solidFill>
              <a:effectLst/>
              <a:latin typeface="arial" panose="020B0604020202020204" pitchFamily="34" charset="0"/>
            </a:endParaRPr>
          </a:p>
          <a:p>
            <a:pPr algn="l"/>
            <a:r>
              <a:rPr lang="de-DE" b="1" i="0" u="none" strike="noStrike" dirty="0">
                <a:solidFill>
                  <a:srgbClr val="1A0DAB"/>
                </a:solidFill>
                <a:effectLst/>
                <a:latin typeface="arial" panose="020B0604020202020204" pitchFamily="34" charset="0"/>
                <a:hlinkClick r:id="rId14"/>
              </a:rPr>
              <a:t>Gouverneurin</a:t>
            </a:r>
            <a:r>
              <a:rPr lang="de-DE" b="1" i="0" dirty="0">
                <a:solidFill>
                  <a:srgbClr val="202124"/>
                </a:solidFill>
                <a:effectLst/>
                <a:latin typeface="arial" panose="020B0604020202020204" pitchFamily="34" charset="0"/>
              </a:rPr>
              <a:t>: </a:t>
            </a:r>
            <a:r>
              <a:rPr lang="de-DE" b="0" i="0" u="none" strike="noStrike" dirty="0" err="1">
                <a:solidFill>
                  <a:srgbClr val="1A0DAB"/>
                </a:solidFill>
                <a:effectLst/>
                <a:latin typeface="arial" panose="020B0604020202020204" pitchFamily="34" charset="0"/>
                <a:hlinkClick r:id="rId15"/>
              </a:rPr>
              <a:t>Yuriko</a:t>
            </a:r>
            <a:r>
              <a:rPr lang="de-DE" b="0" i="0" u="none" strike="noStrike" dirty="0">
                <a:solidFill>
                  <a:srgbClr val="1A0DAB"/>
                </a:solidFill>
                <a:effectLst/>
                <a:latin typeface="arial" panose="020B0604020202020204" pitchFamily="34" charset="0"/>
                <a:hlinkClick r:id="rId15"/>
              </a:rPr>
              <a:t> </a:t>
            </a:r>
            <a:r>
              <a:rPr lang="de-DE" b="0" i="0" u="none" strike="noStrike" dirty="0" err="1">
                <a:solidFill>
                  <a:srgbClr val="1A0DAB"/>
                </a:solidFill>
                <a:effectLst/>
                <a:latin typeface="arial" panose="020B0604020202020204" pitchFamily="34" charset="0"/>
                <a:hlinkClick r:id="rId15"/>
              </a:rPr>
              <a:t>Koike</a:t>
            </a:r>
            <a:endParaRPr lang="de-DE" b="0" i="0" dirty="0">
              <a:solidFill>
                <a:srgbClr val="202124"/>
              </a:solidFill>
              <a:effectLst/>
              <a:latin typeface="arial" panose="020B0604020202020204" pitchFamily="34" charset="0"/>
            </a:endParaRPr>
          </a:p>
          <a:p>
            <a:pPr algn="l"/>
            <a:r>
              <a:rPr lang="de-DE" b="1" i="0" u="none" strike="noStrike" dirty="0">
                <a:solidFill>
                  <a:srgbClr val="1A0DAB"/>
                </a:solidFill>
                <a:effectLst/>
                <a:latin typeface="arial" panose="020B0604020202020204" pitchFamily="34" charset="0"/>
                <a:hlinkClick r:id="rId16"/>
              </a:rPr>
              <a:t>Hauptstadt</a:t>
            </a:r>
            <a:r>
              <a:rPr lang="de-DE" b="1" i="0" dirty="0">
                <a:solidFill>
                  <a:srgbClr val="202124"/>
                </a:solidFill>
                <a:effectLst/>
                <a:latin typeface="arial" panose="020B0604020202020204" pitchFamily="34" charset="0"/>
              </a:rPr>
              <a:t>: </a:t>
            </a:r>
            <a:r>
              <a:rPr lang="de-DE" b="0" i="0" u="none" strike="noStrike" dirty="0">
                <a:solidFill>
                  <a:srgbClr val="1A0DAB"/>
                </a:solidFill>
                <a:effectLst/>
                <a:latin typeface="arial" panose="020B0604020202020204" pitchFamily="34" charset="0"/>
                <a:hlinkClick r:id="rId17"/>
              </a:rPr>
              <a:t>Shinjuku</a:t>
            </a:r>
            <a:endParaRPr lang="de-DE" b="0" i="0" dirty="0">
              <a:solidFill>
                <a:srgbClr val="202124"/>
              </a:solidFill>
              <a:effectLst/>
              <a:latin typeface="arial" panose="020B0604020202020204" pitchFamily="34" charset="0"/>
            </a:endParaRPr>
          </a:p>
          <a:p>
            <a:endParaRPr lang="de-DE" dirty="0"/>
          </a:p>
        </p:txBody>
      </p:sp>
      <p:sp>
        <p:nvSpPr>
          <p:cNvPr id="5" name="Textplatzhalter 4">
            <a:extLst>
              <a:ext uri="{FF2B5EF4-FFF2-40B4-BE49-F238E27FC236}">
                <a16:creationId xmlns:a16="http://schemas.microsoft.com/office/drawing/2014/main" id="{C2110A1C-AE4A-4057-AE2F-34DDFA17BDDD}"/>
              </a:ext>
            </a:extLst>
          </p:cNvPr>
          <p:cNvSpPr>
            <a:spLocks noGrp="1"/>
          </p:cNvSpPr>
          <p:nvPr>
            <p:ph type="body" sz="quarter" idx="13"/>
          </p:nvPr>
        </p:nvSpPr>
        <p:spPr/>
        <p:txBody>
          <a:bodyPr/>
          <a:lstStyle/>
          <a:p>
            <a:r>
              <a:rPr lang="de-DE" dirty="0"/>
              <a:t>Tokio</a:t>
            </a:r>
          </a:p>
        </p:txBody>
      </p:sp>
      <p:sp>
        <p:nvSpPr>
          <p:cNvPr id="6" name="Titel 5">
            <a:extLst>
              <a:ext uri="{FF2B5EF4-FFF2-40B4-BE49-F238E27FC236}">
                <a16:creationId xmlns:a16="http://schemas.microsoft.com/office/drawing/2014/main" id="{FA30C4B7-ABDD-434E-BBAD-0FE09BB71794}"/>
              </a:ext>
            </a:extLst>
          </p:cNvPr>
          <p:cNvSpPr>
            <a:spLocks noGrp="1"/>
          </p:cNvSpPr>
          <p:nvPr>
            <p:ph type="title"/>
          </p:nvPr>
        </p:nvSpPr>
        <p:spPr/>
        <p:txBody>
          <a:bodyPr/>
          <a:lstStyle/>
          <a:p>
            <a:r>
              <a:rPr lang="de-DE" dirty="0"/>
              <a:t>Vergleich</a:t>
            </a:r>
          </a:p>
        </p:txBody>
      </p:sp>
    </p:spTree>
    <p:extLst>
      <p:ext uri="{BB962C8B-B14F-4D97-AF65-F5344CB8AC3E}">
        <p14:creationId xmlns:p14="http://schemas.microsoft.com/office/powerpoint/2010/main" val="5097257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anim calcmode="lin" valueType="num">
                                      <p:cBhvr>
                                        <p:cTn id="8" dur="2000" fill="hold"/>
                                        <p:tgtEl>
                                          <p:spTgt spid="2">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2000"/>
                                        <p:tgtEl>
                                          <p:spTgt spid="5">
                                            <p:txEl>
                                              <p:pRg st="0" end="0"/>
                                            </p:txEl>
                                          </p:spTgt>
                                        </p:tgtEl>
                                      </p:cBhvr>
                                    </p:animEffect>
                                    <p:anim calcmode="lin" valueType="num">
                                      <p:cBhvr>
                                        <p:cTn id="15" dur="2000" fill="hold"/>
                                        <p:tgtEl>
                                          <p:spTgt spid="5">
                                            <p:txEl>
                                              <p:pRg st="0" end="0"/>
                                            </p:txEl>
                                          </p:spTgt>
                                        </p:tgtEl>
                                        <p:attrNameLst>
                                          <p:attrName>ppt_w</p:attrName>
                                        </p:attrNameLst>
                                      </p:cBhvr>
                                      <p:tavLst>
                                        <p:tav tm="0" fmla="#ppt_w*sin(2.5*pi*$)">
                                          <p:val>
                                            <p:fltVal val="0"/>
                                          </p:val>
                                        </p:tav>
                                        <p:tav tm="100000">
                                          <p:val>
                                            <p:fltVal val="1"/>
                                          </p:val>
                                        </p:tav>
                                      </p:tavLst>
                                    </p:anim>
                                    <p:anim calcmode="lin" valueType="num">
                                      <p:cBhvr>
                                        <p:cTn id="16" dur="2000" fill="hold"/>
                                        <p:tgtEl>
                                          <p:spTgt spid="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wheel(1)">
                                      <p:cBhvr>
                                        <p:cTn id="21" dur="20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wheel(1)">
                                      <p:cBhvr>
                                        <p:cTn id="26" dur="20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1" presetClass="entr" presetSubtype="1"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wheel(1)">
                                      <p:cBhvr>
                                        <p:cTn id="31" dur="2000"/>
                                        <p:tgtEl>
                                          <p:spTgt spid="3">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1" presetClass="entr" presetSubtype="1"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wheel(1)">
                                      <p:cBhvr>
                                        <p:cTn id="36" dur="2000"/>
                                        <p:tgtEl>
                                          <p:spTgt spid="3">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1" presetClass="entr" presetSubtype="1"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wheel(1)">
                                      <p:cBhvr>
                                        <p:cTn id="41" dur="2000"/>
                                        <p:tgtEl>
                                          <p:spTgt spid="3">
                                            <p:txEl>
                                              <p:pRg st="4" end="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1" presetClass="entr" presetSubtype="1" fill="hold" grpId="0" nodeType="click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animEffect transition="in" filter="wheel(1)">
                                      <p:cBhvr>
                                        <p:cTn id="46" dur="2000"/>
                                        <p:tgtEl>
                                          <p:spTgt spid="3">
                                            <p:txEl>
                                              <p:pRg st="5" end="5"/>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1" presetClass="entr" presetSubtype="1" fill="hold" grpId="0" nodeType="click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animEffect transition="in" filter="wheel(1)">
                                      <p:cBhvr>
                                        <p:cTn id="51" dur="2000"/>
                                        <p:tgtEl>
                                          <p:spTgt spid="3">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1" presetClass="entr" presetSubtype="1"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wheel(1)">
                                      <p:cBhvr>
                                        <p:cTn id="56" dur="2000"/>
                                        <p:tgtEl>
                                          <p:spTgt spid="3">
                                            <p:txEl>
                                              <p:pRg st="7" end="7"/>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1" presetClass="entr" presetSubtype="1"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Effect transition="in" filter="wheel(1)">
                                      <p:cBhvr>
                                        <p:cTn id="61" dur="2000"/>
                                        <p:tgtEl>
                                          <p:spTgt spid="3">
                                            <p:txEl>
                                              <p:pRg st="8" end="8"/>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21" presetClass="entr" presetSubtype="1" fill="hold" grpId="0" nodeType="clickEffect">
                                  <p:stCondLst>
                                    <p:cond delay="0"/>
                                  </p:stCondLst>
                                  <p:childTnLst>
                                    <p:set>
                                      <p:cBhvr>
                                        <p:cTn id="65" dur="1" fill="hold">
                                          <p:stCondLst>
                                            <p:cond delay="0"/>
                                          </p:stCondLst>
                                        </p:cTn>
                                        <p:tgtEl>
                                          <p:spTgt spid="3">
                                            <p:txEl>
                                              <p:pRg st="9" end="9"/>
                                            </p:txEl>
                                          </p:spTgt>
                                        </p:tgtEl>
                                        <p:attrNameLst>
                                          <p:attrName>style.visibility</p:attrName>
                                        </p:attrNameLst>
                                      </p:cBhvr>
                                      <p:to>
                                        <p:strVal val="visible"/>
                                      </p:to>
                                    </p:set>
                                    <p:animEffect transition="in" filter="wheel(1)">
                                      <p:cBhvr>
                                        <p:cTn id="66" dur="2000"/>
                                        <p:tgtEl>
                                          <p:spTgt spid="3">
                                            <p:txEl>
                                              <p:pRg st="9" end="9"/>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21" presetClass="entr" presetSubtype="1" fill="hold" grpId="0" nodeType="clickEffect">
                                  <p:stCondLst>
                                    <p:cond delay="0"/>
                                  </p:stCondLst>
                                  <p:childTnLst>
                                    <p:set>
                                      <p:cBhvr>
                                        <p:cTn id="70" dur="1" fill="hold">
                                          <p:stCondLst>
                                            <p:cond delay="0"/>
                                          </p:stCondLst>
                                        </p:cTn>
                                        <p:tgtEl>
                                          <p:spTgt spid="4">
                                            <p:txEl>
                                              <p:pRg st="0" end="0"/>
                                            </p:txEl>
                                          </p:spTgt>
                                        </p:tgtEl>
                                        <p:attrNameLst>
                                          <p:attrName>style.visibility</p:attrName>
                                        </p:attrNameLst>
                                      </p:cBhvr>
                                      <p:to>
                                        <p:strVal val="visible"/>
                                      </p:to>
                                    </p:set>
                                    <p:animEffect transition="in" filter="wheel(1)">
                                      <p:cBhvr>
                                        <p:cTn id="71" dur="2000"/>
                                        <p:tgtEl>
                                          <p:spTgt spid="4">
                                            <p:txEl>
                                              <p:pRg st="0" end="0"/>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21" presetClass="entr" presetSubtype="1" fill="hold" grpId="0" nodeType="clickEffect">
                                  <p:stCondLst>
                                    <p:cond delay="0"/>
                                  </p:stCondLst>
                                  <p:childTnLst>
                                    <p:set>
                                      <p:cBhvr>
                                        <p:cTn id="75" dur="1" fill="hold">
                                          <p:stCondLst>
                                            <p:cond delay="0"/>
                                          </p:stCondLst>
                                        </p:cTn>
                                        <p:tgtEl>
                                          <p:spTgt spid="4">
                                            <p:txEl>
                                              <p:pRg st="1" end="1"/>
                                            </p:txEl>
                                          </p:spTgt>
                                        </p:tgtEl>
                                        <p:attrNameLst>
                                          <p:attrName>style.visibility</p:attrName>
                                        </p:attrNameLst>
                                      </p:cBhvr>
                                      <p:to>
                                        <p:strVal val="visible"/>
                                      </p:to>
                                    </p:set>
                                    <p:animEffect transition="in" filter="wheel(1)">
                                      <p:cBhvr>
                                        <p:cTn id="76" dur="2000"/>
                                        <p:tgtEl>
                                          <p:spTgt spid="4">
                                            <p:txEl>
                                              <p:pRg st="1" end="1"/>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21" presetClass="entr" presetSubtype="1" fill="hold" grpId="0" nodeType="clickEffect">
                                  <p:stCondLst>
                                    <p:cond delay="0"/>
                                  </p:stCondLst>
                                  <p:childTnLst>
                                    <p:set>
                                      <p:cBhvr>
                                        <p:cTn id="80" dur="1" fill="hold">
                                          <p:stCondLst>
                                            <p:cond delay="0"/>
                                          </p:stCondLst>
                                        </p:cTn>
                                        <p:tgtEl>
                                          <p:spTgt spid="4">
                                            <p:txEl>
                                              <p:pRg st="2" end="2"/>
                                            </p:txEl>
                                          </p:spTgt>
                                        </p:tgtEl>
                                        <p:attrNameLst>
                                          <p:attrName>style.visibility</p:attrName>
                                        </p:attrNameLst>
                                      </p:cBhvr>
                                      <p:to>
                                        <p:strVal val="visible"/>
                                      </p:to>
                                    </p:set>
                                    <p:animEffect transition="in" filter="wheel(1)">
                                      <p:cBhvr>
                                        <p:cTn id="81" dur="2000"/>
                                        <p:tgtEl>
                                          <p:spTgt spid="4">
                                            <p:txEl>
                                              <p:pRg st="2" end="2"/>
                                            </p:txEl>
                                          </p:spTgt>
                                        </p:tgtEl>
                                      </p:cBhvr>
                                    </p:animEffect>
                                  </p:childTnLst>
                                </p:cTn>
                              </p:par>
                            </p:childTnLst>
                          </p:cTn>
                        </p:par>
                      </p:childTnLst>
                    </p:cTn>
                  </p:par>
                  <p:par>
                    <p:cTn id="82" fill="hold">
                      <p:stCondLst>
                        <p:cond delay="indefinite"/>
                      </p:stCondLst>
                      <p:childTnLst>
                        <p:par>
                          <p:cTn id="83" fill="hold">
                            <p:stCondLst>
                              <p:cond delay="0"/>
                            </p:stCondLst>
                            <p:childTnLst>
                              <p:par>
                                <p:cTn id="84" presetID="21" presetClass="entr" presetSubtype="1" fill="hold" grpId="0" nodeType="clickEffect">
                                  <p:stCondLst>
                                    <p:cond delay="0"/>
                                  </p:stCondLst>
                                  <p:childTnLst>
                                    <p:set>
                                      <p:cBhvr>
                                        <p:cTn id="85" dur="1" fill="hold">
                                          <p:stCondLst>
                                            <p:cond delay="0"/>
                                          </p:stCondLst>
                                        </p:cTn>
                                        <p:tgtEl>
                                          <p:spTgt spid="4">
                                            <p:txEl>
                                              <p:pRg st="3" end="3"/>
                                            </p:txEl>
                                          </p:spTgt>
                                        </p:tgtEl>
                                        <p:attrNameLst>
                                          <p:attrName>style.visibility</p:attrName>
                                        </p:attrNameLst>
                                      </p:cBhvr>
                                      <p:to>
                                        <p:strVal val="visible"/>
                                      </p:to>
                                    </p:set>
                                    <p:animEffect transition="in" filter="wheel(1)">
                                      <p:cBhvr>
                                        <p:cTn id="86" dur="2000"/>
                                        <p:tgtEl>
                                          <p:spTgt spid="4">
                                            <p:txEl>
                                              <p:pRg st="3" end="3"/>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21" presetClass="entr" presetSubtype="1" fill="hold" grpId="0" nodeType="clickEffect">
                                  <p:stCondLst>
                                    <p:cond delay="0"/>
                                  </p:stCondLst>
                                  <p:childTnLst>
                                    <p:set>
                                      <p:cBhvr>
                                        <p:cTn id="90" dur="1" fill="hold">
                                          <p:stCondLst>
                                            <p:cond delay="0"/>
                                          </p:stCondLst>
                                        </p:cTn>
                                        <p:tgtEl>
                                          <p:spTgt spid="4">
                                            <p:txEl>
                                              <p:pRg st="4" end="4"/>
                                            </p:txEl>
                                          </p:spTgt>
                                        </p:tgtEl>
                                        <p:attrNameLst>
                                          <p:attrName>style.visibility</p:attrName>
                                        </p:attrNameLst>
                                      </p:cBhvr>
                                      <p:to>
                                        <p:strVal val="visible"/>
                                      </p:to>
                                    </p:set>
                                    <p:animEffect transition="in" filter="wheel(1)">
                                      <p:cBhvr>
                                        <p:cTn id="91" dur="2000"/>
                                        <p:tgtEl>
                                          <p:spTgt spid="4">
                                            <p:txEl>
                                              <p:pRg st="4" end="4"/>
                                            </p:txEl>
                                          </p:spTgt>
                                        </p:tgtEl>
                                      </p:cBhvr>
                                    </p:animEffect>
                                  </p:childTnLst>
                                </p:cTn>
                              </p:par>
                            </p:childTnLst>
                          </p:cTn>
                        </p:par>
                      </p:childTnLst>
                    </p:cTn>
                  </p:par>
                  <p:par>
                    <p:cTn id="92" fill="hold">
                      <p:stCondLst>
                        <p:cond delay="indefinite"/>
                      </p:stCondLst>
                      <p:childTnLst>
                        <p:par>
                          <p:cTn id="93" fill="hold">
                            <p:stCondLst>
                              <p:cond delay="0"/>
                            </p:stCondLst>
                            <p:childTnLst>
                              <p:par>
                                <p:cTn id="94" presetID="21" presetClass="entr" presetSubtype="1" fill="hold" grpId="0" nodeType="clickEffect">
                                  <p:stCondLst>
                                    <p:cond delay="0"/>
                                  </p:stCondLst>
                                  <p:childTnLst>
                                    <p:set>
                                      <p:cBhvr>
                                        <p:cTn id="95" dur="1" fill="hold">
                                          <p:stCondLst>
                                            <p:cond delay="0"/>
                                          </p:stCondLst>
                                        </p:cTn>
                                        <p:tgtEl>
                                          <p:spTgt spid="4">
                                            <p:txEl>
                                              <p:pRg st="5" end="5"/>
                                            </p:txEl>
                                          </p:spTgt>
                                        </p:tgtEl>
                                        <p:attrNameLst>
                                          <p:attrName>style.visibility</p:attrName>
                                        </p:attrNameLst>
                                      </p:cBhvr>
                                      <p:to>
                                        <p:strVal val="visible"/>
                                      </p:to>
                                    </p:set>
                                    <p:animEffect transition="in" filter="wheel(1)">
                                      <p:cBhvr>
                                        <p:cTn id="96" dur="2000"/>
                                        <p:tgtEl>
                                          <p:spTgt spid="4">
                                            <p:txEl>
                                              <p:pRg st="5" end="5"/>
                                            </p:txEl>
                                          </p:spTgt>
                                        </p:tgtEl>
                                      </p:cBhvr>
                                    </p:animEffect>
                                  </p:childTnLst>
                                </p:cTn>
                              </p:par>
                            </p:childTnLst>
                          </p:cTn>
                        </p:par>
                      </p:childTnLst>
                    </p:cTn>
                  </p:par>
                  <p:par>
                    <p:cTn id="97" fill="hold">
                      <p:stCondLst>
                        <p:cond delay="indefinite"/>
                      </p:stCondLst>
                      <p:childTnLst>
                        <p:par>
                          <p:cTn id="98" fill="hold">
                            <p:stCondLst>
                              <p:cond delay="0"/>
                            </p:stCondLst>
                            <p:childTnLst>
                              <p:par>
                                <p:cTn id="99" presetID="21" presetClass="entr" presetSubtype="1" fill="hold" grpId="0" nodeType="clickEffect">
                                  <p:stCondLst>
                                    <p:cond delay="0"/>
                                  </p:stCondLst>
                                  <p:childTnLst>
                                    <p:set>
                                      <p:cBhvr>
                                        <p:cTn id="100" dur="1" fill="hold">
                                          <p:stCondLst>
                                            <p:cond delay="0"/>
                                          </p:stCondLst>
                                        </p:cTn>
                                        <p:tgtEl>
                                          <p:spTgt spid="4">
                                            <p:txEl>
                                              <p:pRg st="6" end="6"/>
                                            </p:txEl>
                                          </p:spTgt>
                                        </p:tgtEl>
                                        <p:attrNameLst>
                                          <p:attrName>style.visibility</p:attrName>
                                        </p:attrNameLst>
                                      </p:cBhvr>
                                      <p:to>
                                        <p:strVal val="visible"/>
                                      </p:to>
                                    </p:set>
                                    <p:animEffect transition="in" filter="wheel(1)">
                                      <p:cBhvr>
                                        <p:cTn id="101" dur="2000"/>
                                        <p:tgtEl>
                                          <p:spTgt spid="4">
                                            <p:txEl>
                                              <p:pRg st="6" end="6"/>
                                            </p:txEl>
                                          </p:spTgt>
                                        </p:tgtEl>
                                      </p:cBhvr>
                                    </p:animEffect>
                                  </p:childTnLst>
                                </p:cTn>
                              </p:par>
                            </p:childTnLst>
                          </p:cTn>
                        </p:par>
                      </p:childTnLst>
                    </p:cTn>
                  </p:par>
                  <p:par>
                    <p:cTn id="102" fill="hold">
                      <p:stCondLst>
                        <p:cond delay="indefinite"/>
                      </p:stCondLst>
                      <p:childTnLst>
                        <p:par>
                          <p:cTn id="103" fill="hold">
                            <p:stCondLst>
                              <p:cond delay="0"/>
                            </p:stCondLst>
                            <p:childTnLst>
                              <p:par>
                                <p:cTn id="104" presetID="21" presetClass="entr" presetSubtype="1" fill="hold" grpId="0" nodeType="clickEffect">
                                  <p:stCondLst>
                                    <p:cond delay="0"/>
                                  </p:stCondLst>
                                  <p:childTnLst>
                                    <p:set>
                                      <p:cBhvr>
                                        <p:cTn id="105" dur="1" fill="hold">
                                          <p:stCondLst>
                                            <p:cond delay="0"/>
                                          </p:stCondLst>
                                        </p:cTn>
                                        <p:tgtEl>
                                          <p:spTgt spid="4">
                                            <p:txEl>
                                              <p:pRg st="7" end="7"/>
                                            </p:txEl>
                                          </p:spTgt>
                                        </p:tgtEl>
                                        <p:attrNameLst>
                                          <p:attrName>style.visibility</p:attrName>
                                        </p:attrNameLst>
                                      </p:cBhvr>
                                      <p:to>
                                        <p:strVal val="visible"/>
                                      </p:to>
                                    </p:set>
                                    <p:animEffect transition="in" filter="wheel(1)">
                                      <p:cBhvr>
                                        <p:cTn id="106" dur="2000"/>
                                        <p:tgtEl>
                                          <p:spTgt spid="4">
                                            <p:txEl>
                                              <p:pRg st="7" end="7"/>
                                            </p:txEl>
                                          </p:spTgt>
                                        </p:tgtEl>
                                      </p:cBhvr>
                                    </p:animEffect>
                                  </p:childTnLst>
                                </p:cTn>
                              </p:par>
                            </p:childTnLst>
                          </p:cTn>
                        </p:par>
                      </p:childTnLst>
                    </p:cTn>
                  </p:par>
                  <p:par>
                    <p:cTn id="107" fill="hold">
                      <p:stCondLst>
                        <p:cond delay="indefinite"/>
                      </p:stCondLst>
                      <p:childTnLst>
                        <p:par>
                          <p:cTn id="108" fill="hold">
                            <p:stCondLst>
                              <p:cond delay="0"/>
                            </p:stCondLst>
                            <p:childTnLst>
                              <p:par>
                                <p:cTn id="109" presetID="21" presetClass="entr" presetSubtype="1" fill="hold" grpId="0" nodeType="clickEffect">
                                  <p:stCondLst>
                                    <p:cond delay="0"/>
                                  </p:stCondLst>
                                  <p:childTnLst>
                                    <p:set>
                                      <p:cBhvr>
                                        <p:cTn id="110" dur="1" fill="hold">
                                          <p:stCondLst>
                                            <p:cond delay="0"/>
                                          </p:stCondLst>
                                        </p:cTn>
                                        <p:tgtEl>
                                          <p:spTgt spid="4">
                                            <p:txEl>
                                              <p:pRg st="8" end="8"/>
                                            </p:txEl>
                                          </p:spTgt>
                                        </p:tgtEl>
                                        <p:attrNameLst>
                                          <p:attrName>style.visibility</p:attrName>
                                        </p:attrNameLst>
                                      </p:cBhvr>
                                      <p:to>
                                        <p:strVal val="visible"/>
                                      </p:to>
                                    </p:set>
                                    <p:animEffect transition="in" filter="wheel(1)">
                                      <p:cBhvr>
                                        <p:cTn id="111" dur="2000"/>
                                        <p:tgtEl>
                                          <p:spTgt spid="4">
                                            <p:txEl>
                                              <p:pRg st="8" end="8"/>
                                            </p:txEl>
                                          </p:spTgt>
                                        </p:tgtEl>
                                      </p:cBhvr>
                                    </p:animEffect>
                                  </p:childTnLst>
                                </p:cTn>
                              </p:par>
                            </p:childTnLst>
                          </p:cTn>
                        </p:par>
                      </p:childTnLst>
                    </p:cTn>
                  </p:par>
                  <p:par>
                    <p:cTn id="112" fill="hold">
                      <p:stCondLst>
                        <p:cond delay="indefinite"/>
                      </p:stCondLst>
                      <p:childTnLst>
                        <p:par>
                          <p:cTn id="113" fill="hold">
                            <p:stCondLst>
                              <p:cond delay="0"/>
                            </p:stCondLst>
                            <p:childTnLst>
                              <p:par>
                                <p:cTn id="114" presetID="21" presetClass="entr" presetSubtype="1" fill="hold" grpId="0" nodeType="clickEffect">
                                  <p:stCondLst>
                                    <p:cond delay="0"/>
                                  </p:stCondLst>
                                  <p:childTnLst>
                                    <p:set>
                                      <p:cBhvr>
                                        <p:cTn id="115" dur="1" fill="hold">
                                          <p:stCondLst>
                                            <p:cond delay="0"/>
                                          </p:stCondLst>
                                        </p:cTn>
                                        <p:tgtEl>
                                          <p:spTgt spid="4">
                                            <p:txEl>
                                              <p:pRg st="9" end="9"/>
                                            </p:txEl>
                                          </p:spTgt>
                                        </p:tgtEl>
                                        <p:attrNameLst>
                                          <p:attrName>style.visibility</p:attrName>
                                        </p:attrNameLst>
                                      </p:cBhvr>
                                      <p:to>
                                        <p:strVal val="visible"/>
                                      </p:to>
                                    </p:set>
                                    <p:animEffect transition="in" filter="wheel(1)">
                                      <p:cBhvr>
                                        <p:cTn id="116" dur="20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P spid="4" grpId="0" build="p"/>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87A3DD91-DDD8-4356-B0B9-A2E834327F39}"/>
              </a:ext>
            </a:extLst>
          </p:cNvPr>
          <p:cNvSpPr txBox="1"/>
          <p:nvPr/>
        </p:nvSpPr>
        <p:spPr>
          <a:xfrm>
            <a:off x="253767" y="630757"/>
            <a:ext cx="6407092" cy="1754326"/>
          </a:xfrm>
          <a:prstGeom prst="rect">
            <a:avLst/>
          </a:prstGeom>
          <a:noFill/>
        </p:spPr>
        <p:txBody>
          <a:bodyPr wrap="square">
            <a:spAutoFit/>
          </a:bodyPr>
          <a:lstStyle/>
          <a:p>
            <a:pPr algn="l"/>
            <a:r>
              <a:rPr lang="de-DE" b="0" i="0" dirty="0">
                <a:solidFill>
                  <a:srgbClr val="FF0000"/>
                </a:solidFill>
                <a:effectLst/>
                <a:latin typeface="arial" panose="020B0604020202020204" pitchFamily="34" charset="0"/>
              </a:rPr>
              <a:t>Welche Bedeutung hat Tokio für Japan?</a:t>
            </a:r>
          </a:p>
          <a:p>
            <a:pPr algn="l"/>
            <a:r>
              <a:rPr lang="de-DE" b="1" i="0" dirty="0">
                <a:solidFill>
                  <a:srgbClr val="202124"/>
                </a:solidFill>
                <a:effectLst/>
                <a:latin typeface="arial" panose="020B0604020202020204" pitchFamily="34" charset="0"/>
              </a:rPr>
              <a:t>Tokio</a:t>
            </a:r>
            <a:r>
              <a:rPr lang="de-DE" b="0" i="0" dirty="0">
                <a:solidFill>
                  <a:srgbClr val="202124"/>
                </a:solidFill>
                <a:effectLst/>
                <a:latin typeface="arial" panose="020B0604020202020204" pitchFamily="34" charset="0"/>
              </a:rPr>
              <a:t>, seit 1869 Kaiserresidenz, ist die Hauptstadt </a:t>
            </a:r>
            <a:r>
              <a:rPr lang="de-DE" b="1" i="0" dirty="0">
                <a:solidFill>
                  <a:srgbClr val="202124"/>
                </a:solidFill>
                <a:effectLst/>
                <a:latin typeface="arial" panose="020B0604020202020204" pitchFamily="34" charset="0"/>
              </a:rPr>
              <a:t>Japans</a:t>
            </a:r>
            <a:r>
              <a:rPr lang="de-DE" b="0" i="0" dirty="0">
                <a:solidFill>
                  <a:srgbClr val="202124"/>
                </a:solidFill>
                <a:effectLst/>
                <a:latin typeface="arial" panose="020B0604020202020204" pitchFamily="34" charset="0"/>
              </a:rPr>
              <a:t>. Als Handels- und Finanzzentrum </a:t>
            </a:r>
            <a:r>
              <a:rPr lang="de-DE" b="1" i="0" dirty="0">
                <a:solidFill>
                  <a:srgbClr val="202124"/>
                </a:solidFill>
                <a:effectLst/>
                <a:latin typeface="arial" panose="020B0604020202020204" pitchFamily="34" charset="0"/>
              </a:rPr>
              <a:t>hat</a:t>
            </a:r>
            <a:r>
              <a:rPr lang="de-DE" b="0" i="0" dirty="0">
                <a:solidFill>
                  <a:srgbClr val="202124"/>
                </a:solidFill>
                <a:effectLst/>
                <a:latin typeface="arial" panose="020B0604020202020204" pitchFamily="34" charset="0"/>
              </a:rPr>
              <a:t> die Stadt internationale </a:t>
            </a:r>
            <a:r>
              <a:rPr lang="de-DE" b="1" i="0" dirty="0">
                <a:solidFill>
                  <a:srgbClr val="202124"/>
                </a:solidFill>
                <a:effectLst/>
                <a:latin typeface="arial" panose="020B0604020202020204" pitchFamily="34" charset="0"/>
              </a:rPr>
              <a:t>Bedeutung</a:t>
            </a:r>
            <a:r>
              <a:rPr lang="de-DE" b="0" i="0" dirty="0">
                <a:solidFill>
                  <a:srgbClr val="202124"/>
                </a:solidFill>
                <a:effectLst/>
                <a:latin typeface="arial" panose="020B0604020202020204" pitchFamily="34" charset="0"/>
              </a:rPr>
              <a:t>. National ist </a:t>
            </a:r>
            <a:r>
              <a:rPr lang="de-DE" b="1" i="0" dirty="0">
                <a:solidFill>
                  <a:srgbClr val="202124"/>
                </a:solidFill>
                <a:effectLst/>
                <a:latin typeface="arial" panose="020B0604020202020204" pitchFamily="34" charset="0"/>
              </a:rPr>
              <a:t>Tokio</a:t>
            </a:r>
            <a:r>
              <a:rPr lang="de-DE" b="0" i="0" dirty="0">
                <a:solidFill>
                  <a:srgbClr val="202124"/>
                </a:solidFill>
                <a:effectLst/>
                <a:latin typeface="arial" panose="020B0604020202020204" pitchFamily="34" charset="0"/>
              </a:rPr>
              <a:t> das bedeutendste Wirtschaftszentrum und das kulturelles Herz des Landes.</a:t>
            </a:r>
          </a:p>
        </p:txBody>
      </p:sp>
      <p:sp>
        <p:nvSpPr>
          <p:cNvPr id="7" name="Textfeld 6">
            <a:extLst>
              <a:ext uri="{FF2B5EF4-FFF2-40B4-BE49-F238E27FC236}">
                <a16:creationId xmlns:a16="http://schemas.microsoft.com/office/drawing/2014/main" id="{CDED7094-54C0-4902-8025-D2290F023BEC}"/>
              </a:ext>
            </a:extLst>
          </p:cNvPr>
          <p:cNvSpPr txBox="1"/>
          <p:nvPr/>
        </p:nvSpPr>
        <p:spPr>
          <a:xfrm>
            <a:off x="5010323" y="4195918"/>
            <a:ext cx="6094602" cy="2031325"/>
          </a:xfrm>
          <a:prstGeom prst="rect">
            <a:avLst/>
          </a:prstGeom>
          <a:noFill/>
        </p:spPr>
        <p:txBody>
          <a:bodyPr wrap="square">
            <a:spAutoFit/>
          </a:bodyPr>
          <a:lstStyle/>
          <a:p>
            <a:pPr algn="l"/>
            <a:r>
              <a:rPr lang="de-DE" b="0" i="0" dirty="0">
                <a:solidFill>
                  <a:srgbClr val="FF0000"/>
                </a:solidFill>
                <a:effectLst/>
                <a:latin typeface="arial" panose="020B0604020202020204" pitchFamily="34" charset="0"/>
              </a:rPr>
              <a:t>Was zeichnet Tokio aus?</a:t>
            </a:r>
          </a:p>
          <a:p>
            <a:pPr algn="l"/>
            <a:r>
              <a:rPr lang="de-DE" b="0" i="0" dirty="0">
                <a:solidFill>
                  <a:srgbClr val="202124"/>
                </a:solidFill>
                <a:effectLst/>
                <a:latin typeface="arial" panose="020B0604020202020204" pitchFamily="34" charset="0"/>
              </a:rPr>
              <a:t>Mit knapp 10.000.000 Einwohnern ist </a:t>
            </a:r>
            <a:r>
              <a:rPr lang="de-DE" b="1" i="0" dirty="0">
                <a:solidFill>
                  <a:srgbClr val="202124"/>
                </a:solidFill>
                <a:effectLst/>
                <a:latin typeface="arial" panose="020B0604020202020204" pitchFamily="34" charset="0"/>
              </a:rPr>
              <a:t>Tokio</a:t>
            </a:r>
            <a:r>
              <a:rPr lang="de-DE" b="0" i="0" dirty="0">
                <a:solidFill>
                  <a:srgbClr val="202124"/>
                </a:solidFill>
                <a:effectLst/>
                <a:latin typeface="arial" panose="020B0604020202020204" pitchFamily="34" charset="0"/>
              </a:rPr>
              <a:t> die bevölkerungsreichste Metropole Japans und ein Muss bei jeder Asien Reise. Hier trifft eine hochmoderne Stadt mit der neuesten Technik und einer grandiosen Architektur auf eine langwierige Kultur mit buddhistischen Tempeln und einem ausgeprägten Glauben.</a:t>
            </a:r>
          </a:p>
        </p:txBody>
      </p:sp>
    </p:spTree>
    <p:extLst>
      <p:ext uri="{BB962C8B-B14F-4D97-AF65-F5344CB8AC3E}">
        <p14:creationId xmlns:p14="http://schemas.microsoft.com/office/powerpoint/2010/main" val="423896835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down)">
                                      <p:cBhvr>
                                        <p:cTn id="14" dur="580">
                                          <p:stCondLst>
                                            <p:cond delay="0"/>
                                          </p:stCondLst>
                                        </p:cTn>
                                        <p:tgtEl>
                                          <p:spTgt spid="7"/>
                                        </p:tgtEl>
                                      </p:cBhvr>
                                    </p:animEffect>
                                    <p:anim calcmode="lin" valueType="num">
                                      <p:cBhvr>
                                        <p:cTn id="15"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20" dur="26">
                                          <p:stCondLst>
                                            <p:cond delay="650"/>
                                          </p:stCondLst>
                                        </p:cTn>
                                        <p:tgtEl>
                                          <p:spTgt spid="7"/>
                                        </p:tgtEl>
                                      </p:cBhvr>
                                      <p:to x="100000" y="60000"/>
                                    </p:animScale>
                                    <p:animScale>
                                      <p:cBhvr>
                                        <p:cTn id="21" dur="166" decel="50000">
                                          <p:stCondLst>
                                            <p:cond delay="676"/>
                                          </p:stCondLst>
                                        </p:cTn>
                                        <p:tgtEl>
                                          <p:spTgt spid="7"/>
                                        </p:tgtEl>
                                      </p:cBhvr>
                                      <p:to x="100000" y="100000"/>
                                    </p:animScale>
                                    <p:animScale>
                                      <p:cBhvr>
                                        <p:cTn id="22" dur="26">
                                          <p:stCondLst>
                                            <p:cond delay="1312"/>
                                          </p:stCondLst>
                                        </p:cTn>
                                        <p:tgtEl>
                                          <p:spTgt spid="7"/>
                                        </p:tgtEl>
                                      </p:cBhvr>
                                      <p:to x="100000" y="80000"/>
                                    </p:animScale>
                                    <p:animScale>
                                      <p:cBhvr>
                                        <p:cTn id="23" dur="166" decel="50000">
                                          <p:stCondLst>
                                            <p:cond delay="1338"/>
                                          </p:stCondLst>
                                        </p:cTn>
                                        <p:tgtEl>
                                          <p:spTgt spid="7"/>
                                        </p:tgtEl>
                                      </p:cBhvr>
                                      <p:to x="100000" y="100000"/>
                                    </p:animScale>
                                    <p:animScale>
                                      <p:cBhvr>
                                        <p:cTn id="24" dur="26">
                                          <p:stCondLst>
                                            <p:cond delay="1642"/>
                                          </p:stCondLst>
                                        </p:cTn>
                                        <p:tgtEl>
                                          <p:spTgt spid="7"/>
                                        </p:tgtEl>
                                      </p:cBhvr>
                                      <p:to x="100000" y="90000"/>
                                    </p:animScale>
                                    <p:animScale>
                                      <p:cBhvr>
                                        <p:cTn id="25" dur="166" decel="50000">
                                          <p:stCondLst>
                                            <p:cond delay="1668"/>
                                          </p:stCondLst>
                                        </p:cTn>
                                        <p:tgtEl>
                                          <p:spTgt spid="7"/>
                                        </p:tgtEl>
                                      </p:cBhvr>
                                      <p:to x="100000" y="100000"/>
                                    </p:animScale>
                                    <p:animScale>
                                      <p:cBhvr>
                                        <p:cTn id="26" dur="26">
                                          <p:stCondLst>
                                            <p:cond delay="1808"/>
                                          </p:stCondLst>
                                        </p:cTn>
                                        <p:tgtEl>
                                          <p:spTgt spid="7"/>
                                        </p:tgtEl>
                                      </p:cBhvr>
                                      <p:to x="100000" y="95000"/>
                                    </p:animScale>
                                    <p:animScale>
                                      <p:cBhvr>
                                        <p:cTn id="27"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ABEA70ED-5A09-4476-A85B-24563FEC58B7}"/>
              </a:ext>
            </a:extLst>
          </p:cNvPr>
          <p:cNvSpPr>
            <a:spLocks noGrp="1"/>
          </p:cNvSpPr>
          <p:nvPr>
            <p:ph type="body" idx="1"/>
          </p:nvPr>
        </p:nvSpPr>
        <p:spPr/>
        <p:txBody>
          <a:bodyPr/>
          <a:lstStyle/>
          <a:p>
            <a:r>
              <a:rPr lang="de-DE" dirty="0"/>
              <a:t>Stadt Tokio</a:t>
            </a:r>
          </a:p>
        </p:txBody>
      </p:sp>
      <p:pic>
        <p:nvPicPr>
          <p:cNvPr id="1026" name="Picture 2" descr="Tokio: Tipps für Japans Ausnahme-Stadt - [GEO]">
            <a:extLst>
              <a:ext uri="{FF2B5EF4-FFF2-40B4-BE49-F238E27FC236}">
                <a16:creationId xmlns:a16="http://schemas.microsoft.com/office/drawing/2014/main" id="{E2C1D5B8-2D5B-4A0A-BC94-7ED05E5CA501}"/>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1884270" y="3516948"/>
            <a:ext cx="3227233" cy="2147577"/>
          </a:xfrm>
          <a:prstGeom prst="roundRect">
            <a:avLst>
              <a:gd name="adj" fmla="val 4167"/>
            </a:avLst>
          </a:prstGeom>
          <a:solidFill>
            <a:srgbClr val="FFFFFF"/>
          </a:solidFill>
          <a:ln w="76200" cap="sq">
            <a:solidFill>
              <a:srgbClr val="EAEAEA"/>
            </a:solidFill>
            <a:miter lim="800000"/>
          </a:ln>
          <a:effectLst>
            <a:glow rad="101600">
              <a:schemeClr val="accent5">
                <a:satMod val="175000"/>
                <a:alpha val="40000"/>
              </a:schemeClr>
            </a:glow>
            <a:outerShdw blurRad="50800" dist="38100" dir="5400000" algn="t" rotWithShape="0">
              <a:prstClr val="black">
                <a:alpha val="40000"/>
              </a:prstClr>
            </a:outerShdw>
            <a:reflection blurRad="6350" stA="52000" endA="300" endPos="35000" dir="5400000" sy="-100000" algn="bl" rotWithShape="0"/>
          </a:effectLst>
          <a:scene3d>
            <a:camera prst="isometricOffAxis1Right"/>
            <a:lightRig rig="threePt" dir="t">
              <a:rot lat="0" lon="0" rev="2700000"/>
            </a:lightRig>
          </a:scene3d>
          <a:sp3d contourW="6350">
            <a:bevelT h="38100" prst="artDeco"/>
            <a:contourClr>
              <a:srgbClr val="C0C0C0"/>
            </a:contourClr>
          </a:sp3d>
        </p:spPr>
      </p:pic>
      <p:sp>
        <p:nvSpPr>
          <p:cNvPr id="4" name="Inhaltsplatzhalter 3">
            <a:extLst>
              <a:ext uri="{FF2B5EF4-FFF2-40B4-BE49-F238E27FC236}">
                <a16:creationId xmlns:a16="http://schemas.microsoft.com/office/drawing/2014/main" id="{1D8379AF-73F5-4AFB-9E72-127D0FF73F60}"/>
              </a:ext>
            </a:extLst>
          </p:cNvPr>
          <p:cNvSpPr>
            <a:spLocks noGrp="1"/>
          </p:cNvSpPr>
          <p:nvPr>
            <p:ph sz="quarter" idx="4"/>
          </p:nvPr>
        </p:nvSpPr>
        <p:spPr/>
        <p:txBody>
          <a:bodyPr>
            <a:normAutofit fontScale="40000" lnSpcReduction="20000"/>
          </a:bodyPr>
          <a:lstStyle/>
          <a:p>
            <a:pPr algn="l"/>
            <a:r>
              <a:rPr lang="de-DE" b="0" i="0" dirty="0">
                <a:solidFill>
                  <a:srgbClr val="4D5156"/>
                </a:solidFill>
                <a:effectLst/>
                <a:latin typeface="arial" panose="020B0604020202020204" pitchFamily="34" charset="0"/>
              </a:rPr>
              <a:t>In der geschäftigen japanischen Hauptstadt Tokio trifft mit Neonlicht und Wolkenkratzern neben historischen Tempeln Ultramodernes auf Traditionelles. Der prunkvolle Meiji-Schrein ist berühmt für sein hoch aufragendes Eingangstor und das bewaldete Umland. Der Kaiserpalast liegt inmitten ausgedehnter öffentlicher Gärten. Die zahlreichen Museen der Stadt beherbergen verschiedene Ausstellungen – von klassischer Kunst (im Nationalmuseum Tokio) bis zu einem rekonstruierten Kabuki-Theater (im Edo-Tokyo-Museum).</a:t>
            </a:r>
            <a:r>
              <a:rPr lang="de-DE" b="0" i="0" dirty="0">
                <a:solidFill>
                  <a:srgbClr val="70757A"/>
                </a:solidFill>
                <a:effectLst/>
                <a:latin typeface="arial" panose="020B0604020202020204" pitchFamily="34" charset="0"/>
              </a:rPr>
              <a:t> ― Google</a:t>
            </a:r>
            <a:endParaRPr lang="de-DE" b="0" i="0" dirty="0">
              <a:solidFill>
                <a:srgbClr val="4D5156"/>
              </a:solidFill>
              <a:effectLst/>
              <a:latin typeface="arial" panose="020B0604020202020204" pitchFamily="34" charset="0"/>
            </a:endParaRPr>
          </a:p>
          <a:p>
            <a:pPr algn="l"/>
            <a:r>
              <a:rPr lang="de-DE" b="1" i="0" u="none" strike="noStrike" dirty="0">
                <a:solidFill>
                  <a:srgbClr val="1A0DAB"/>
                </a:solidFill>
                <a:effectLst/>
                <a:latin typeface="arial" panose="020B0604020202020204" pitchFamily="34" charset="0"/>
                <a:hlinkClick r:id="rId3"/>
              </a:rPr>
              <a:t>Fläche</a:t>
            </a:r>
            <a:r>
              <a:rPr lang="de-DE" b="1" i="0" dirty="0">
                <a:solidFill>
                  <a:srgbClr val="202124"/>
                </a:solidFill>
                <a:effectLst/>
                <a:latin typeface="arial" panose="020B0604020202020204" pitchFamily="34" charset="0"/>
              </a:rPr>
              <a:t>: </a:t>
            </a:r>
            <a:r>
              <a:rPr lang="de-DE" b="0" i="0" dirty="0">
                <a:solidFill>
                  <a:srgbClr val="222222"/>
                </a:solidFill>
                <a:effectLst/>
                <a:latin typeface="arial" panose="020B0604020202020204" pitchFamily="34" charset="0"/>
              </a:rPr>
              <a:t>2.194 km²</a:t>
            </a:r>
            <a:endParaRPr lang="de-DE" b="0" i="0" dirty="0">
              <a:solidFill>
                <a:srgbClr val="202124"/>
              </a:solidFill>
              <a:effectLst/>
              <a:latin typeface="arial" panose="020B0604020202020204" pitchFamily="34" charset="0"/>
            </a:endParaRPr>
          </a:p>
          <a:p>
            <a:pPr algn="l"/>
            <a:r>
              <a:rPr lang="de-DE" b="1" i="0" u="none" strike="noStrike" dirty="0">
                <a:solidFill>
                  <a:srgbClr val="1A0DAB"/>
                </a:solidFill>
                <a:effectLst/>
                <a:latin typeface="arial" panose="020B0604020202020204" pitchFamily="34" charset="0"/>
                <a:hlinkClick r:id="rId4"/>
              </a:rPr>
              <a:t>Höhe</a:t>
            </a:r>
            <a:r>
              <a:rPr lang="de-DE" b="1" i="0" dirty="0">
                <a:solidFill>
                  <a:srgbClr val="202124"/>
                </a:solidFill>
                <a:effectLst/>
                <a:latin typeface="arial" panose="020B0604020202020204" pitchFamily="34" charset="0"/>
              </a:rPr>
              <a:t>: </a:t>
            </a:r>
            <a:r>
              <a:rPr lang="de-DE" b="0" i="0" dirty="0">
                <a:solidFill>
                  <a:srgbClr val="222222"/>
                </a:solidFill>
                <a:effectLst/>
                <a:latin typeface="arial" panose="020B0604020202020204" pitchFamily="34" charset="0"/>
              </a:rPr>
              <a:t>40 m</a:t>
            </a:r>
            <a:endParaRPr lang="de-DE" b="0" i="0" dirty="0">
              <a:solidFill>
                <a:srgbClr val="202124"/>
              </a:solidFill>
              <a:effectLst/>
              <a:latin typeface="arial" panose="020B0604020202020204" pitchFamily="34" charset="0"/>
            </a:endParaRPr>
          </a:p>
          <a:p>
            <a:pPr algn="l"/>
            <a:r>
              <a:rPr lang="de-DE" b="1" i="0" u="none" strike="noStrike" dirty="0">
                <a:solidFill>
                  <a:srgbClr val="1A0DAB"/>
                </a:solidFill>
                <a:effectLst/>
                <a:latin typeface="arial" panose="020B0604020202020204" pitchFamily="34" charset="0"/>
                <a:hlinkClick r:id="rId5"/>
              </a:rPr>
              <a:t>Bevölkerung</a:t>
            </a:r>
            <a:r>
              <a:rPr lang="de-DE" b="1" i="0" dirty="0">
                <a:solidFill>
                  <a:srgbClr val="202124"/>
                </a:solidFill>
                <a:effectLst/>
                <a:latin typeface="arial" panose="020B0604020202020204" pitchFamily="34" charset="0"/>
              </a:rPr>
              <a:t>: </a:t>
            </a:r>
            <a:r>
              <a:rPr lang="de-DE" b="0" i="0" dirty="0">
                <a:solidFill>
                  <a:srgbClr val="222222"/>
                </a:solidFill>
                <a:effectLst/>
                <a:latin typeface="arial" panose="020B0604020202020204" pitchFamily="34" charset="0"/>
              </a:rPr>
              <a:t>13,96 Millionen (2021)</a:t>
            </a:r>
            <a:endParaRPr lang="de-DE" b="0" i="0" dirty="0">
              <a:solidFill>
                <a:srgbClr val="202124"/>
              </a:solidFill>
              <a:effectLst/>
              <a:latin typeface="arial" panose="020B0604020202020204" pitchFamily="34" charset="0"/>
            </a:endParaRPr>
          </a:p>
          <a:p>
            <a:pPr algn="l"/>
            <a:r>
              <a:rPr lang="de-DE" b="1" i="0" u="none" strike="noStrike" dirty="0">
                <a:solidFill>
                  <a:srgbClr val="1A0DAB"/>
                </a:solidFill>
                <a:effectLst/>
                <a:latin typeface="arial" panose="020B0604020202020204" pitchFamily="34" charset="0"/>
                <a:hlinkClick r:id="rId6"/>
              </a:rPr>
              <a:t>Gouverneurin</a:t>
            </a:r>
            <a:r>
              <a:rPr lang="de-DE" b="1" i="0" dirty="0">
                <a:solidFill>
                  <a:srgbClr val="202124"/>
                </a:solidFill>
                <a:effectLst/>
                <a:latin typeface="arial" panose="020B0604020202020204" pitchFamily="34" charset="0"/>
              </a:rPr>
              <a:t>: </a:t>
            </a:r>
            <a:r>
              <a:rPr lang="de-DE" b="0" i="0" u="none" strike="noStrike" dirty="0" err="1">
                <a:solidFill>
                  <a:srgbClr val="1A0DAB"/>
                </a:solidFill>
                <a:effectLst/>
                <a:latin typeface="arial" panose="020B0604020202020204" pitchFamily="34" charset="0"/>
                <a:hlinkClick r:id="rId7"/>
              </a:rPr>
              <a:t>Yuriko</a:t>
            </a:r>
            <a:r>
              <a:rPr lang="de-DE" b="0" i="0" u="none" strike="noStrike" dirty="0">
                <a:solidFill>
                  <a:srgbClr val="1A0DAB"/>
                </a:solidFill>
                <a:effectLst/>
                <a:latin typeface="arial" panose="020B0604020202020204" pitchFamily="34" charset="0"/>
                <a:hlinkClick r:id="rId7"/>
              </a:rPr>
              <a:t> </a:t>
            </a:r>
            <a:r>
              <a:rPr lang="de-DE" b="0" i="0" u="none" strike="noStrike" dirty="0" err="1">
                <a:solidFill>
                  <a:srgbClr val="1A0DAB"/>
                </a:solidFill>
                <a:effectLst/>
                <a:latin typeface="arial" panose="020B0604020202020204" pitchFamily="34" charset="0"/>
                <a:hlinkClick r:id="rId7"/>
              </a:rPr>
              <a:t>Koike</a:t>
            </a:r>
            <a:endParaRPr lang="de-DE" b="0" i="0" dirty="0">
              <a:solidFill>
                <a:srgbClr val="202124"/>
              </a:solidFill>
              <a:effectLst/>
              <a:latin typeface="arial" panose="020B0604020202020204" pitchFamily="34" charset="0"/>
            </a:endParaRPr>
          </a:p>
          <a:p>
            <a:pPr algn="l"/>
            <a:r>
              <a:rPr lang="de-DE" b="1" i="0" u="none" strike="noStrike" dirty="0">
                <a:solidFill>
                  <a:srgbClr val="1A0DAB"/>
                </a:solidFill>
                <a:effectLst/>
                <a:latin typeface="arial" panose="020B0604020202020204" pitchFamily="34" charset="0"/>
                <a:hlinkClick r:id="rId8"/>
              </a:rPr>
              <a:t>Hauptstadt</a:t>
            </a:r>
            <a:r>
              <a:rPr lang="de-DE" b="1" i="0" dirty="0">
                <a:solidFill>
                  <a:srgbClr val="202124"/>
                </a:solidFill>
                <a:effectLst/>
                <a:latin typeface="arial" panose="020B0604020202020204" pitchFamily="34" charset="0"/>
              </a:rPr>
              <a:t>: </a:t>
            </a:r>
            <a:r>
              <a:rPr lang="de-DE" b="0" i="0" u="none" strike="noStrike" dirty="0">
                <a:solidFill>
                  <a:srgbClr val="1A0DAB"/>
                </a:solidFill>
                <a:effectLst/>
                <a:latin typeface="arial" panose="020B0604020202020204" pitchFamily="34" charset="0"/>
                <a:hlinkClick r:id="rId9"/>
              </a:rPr>
              <a:t>Shinjuku</a:t>
            </a:r>
            <a:endParaRPr lang="de-DE" b="0" i="0" dirty="0">
              <a:solidFill>
                <a:srgbClr val="202124"/>
              </a:solidFill>
              <a:effectLst/>
              <a:latin typeface="arial" panose="020B0604020202020204" pitchFamily="34" charset="0"/>
            </a:endParaRPr>
          </a:p>
          <a:p>
            <a:pPr algn="l"/>
            <a:r>
              <a:rPr lang="de-DE" b="1" i="0" u="none" strike="noStrike" dirty="0">
                <a:solidFill>
                  <a:srgbClr val="1A0DAB"/>
                </a:solidFill>
                <a:effectLst/>
                <a:latin typeface="arial" panose="020B0604020202020204" pitchFamily="34" charset="0"/>
                <a:hlinkClick r:id="rId10"/>
              </a:rPr>
              <a:t>Wetter</a:t>
            </a:r>
            <a:r>
              <a:rPr lang="de-DE" b="1" i="0" dirty="0">
                <a:solidFill>
                  <a:srgbClr val="202124"/>
                </a:solidFill>
                <a:effectLst/>
                <a:latin typeface="arial" panose="020B0604020202020204" pitchFamily="34" charset="0"/>
              </a:rPr>
              <a:t>: </a:t>
            </a:r>
            <a:r>
              <a:rPr lang="de-DE" b="0" i="0" dirty="0">
                <a:solidFill>
                  <a:srgbClr val="222222"/>
                </a:solidFill>
                <a:effectLst/>
                <a:latin typeface="arial" panose="020B0604020202020204" pitchFamily="34" charset="0"/>
              </a:rPr>
              <a:t>32 °C, Wind aus SO mit 18 km/h, 55 % Luftfeuchtigkeit</a:t>
            </a:r>
            <a:endParaRPr lang="de-DE" b="0" i="0" dirty="0">
              <a:solidFill>
                <a:srgbClr val="202124"/>
              </a:solidFill>
              <a:effectLst/>
              <a:latin typeface="arial" panose="020B0604020202020204" pitchFamily="34" charset="0"/>
            </a:endParaRPr>
          </a:p>
          <a:p>
            <a:endParaRPr lang="de-DE" dirty="0"/>
          </a:p>
        </p:txBody>
      </p:sp>
      <p:sp>
        <p:nvSpPr>
          <p:cNvPr id="5" name="Textplatzhalter 4">
            <a:extLst>
              <a:ext uri="{FF2B5EF4-FFF2-40B4-BE49-F238E27FC236}">
                <a16:creationId xmlns:a16="http://schemas.microsoft.com/office/drawing/2014/main" id="{FF09C616-992A-4D9F-BFFE-77D21C0F942E}"/>
              </a:ext>
            </a:extLst>
          </p:cNvPr>
          <p:cNvSpPr>
            <a:spLocks noGrp="1"/>
          </p:cNvSpPr>
          <p:nvPr>
            <p:ph type="body" sz="quarter" idx="13"/>
          </p:nvPr>
        </p:nvSpPr>
        <p:spPr/>
        <p:txBody>
          <a:bodyPr/>
          <a:lstStyle/>
          <a:p>
            <a:r>
              <a:rPr lang="de-DE" dirty="0"/>
              <a:t>Kurz </a:t>
            </a:r>
            <a:r>
              <a:rPr lang="de-DE" dirty="0" err="1"/>
              <a:t>info</a:t>
            </a:r>
            <a:endParaRPr lang="de-DE" dirty="0"/>
          </a:p>
        </p:txBody>
      </p:sp>
      <p:sp>
        <p:nvSpPr>
          <p:cNvPr id="6" name="Titel 5">
            <a:extLst>
              <a:ext uri="{FF2B5EF4-FFF2-40B4-BE49-F238E27FC236}">
                <a16:creationId xmlns:a16="http://schemas.microsoft.com/office/drawing/2014/main" id="{FA795C3A-AE7A-4BAD-8E5F-8E9CE2DC86C1}"/>
              </a:ext>
            </a:extLst>
          </p:cNvPr>
          <p:cNvSpPr>
            <a:spLocks noGrp="1"/>
          </p:cNvSpPr>
          <p:nvPr>
            <p:ph type="title"/>
          </p:nvPr>
        </p:nvSpPr>
        <p:spPr/>
        <p:txBody>
          <a:bodyPr/>
          <a:lstStyle/>
          <a:p>
            <a:r>
              <a:rPr lang="de-DE" dirty="0"/>
              <a:t>Tokio</a:t>
            </a:r>
          </a:p>
        </p:txBody>
      </p:sp>
    </p:spTree>
    <p:extLst>
      <p:ext uri="{BB962C8B-B14F-4D97-AF65-F5344CB8AC3E}">
        <p14:creationId xmlns:p14="http://schemas.microsoft.com/office/powerpoint/2010/main" val="3109607960"/>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2000"/>
                                        <p:tgtEl>
                                          <p:spTgt spid="1026"/>
                                        </p:tgtEl>
                                      </p:cBhvr>
                                    </p:animEffect>
                                    <p:anim calcmode="lin" valueType="num">
                                      <p:cBhvr>
                                        <p:cTn id="8" dur="2000" fill="hold"/>
                                        <p:tgtEl>
                                          <p:spTgt spid="1026"/>
                                        </p:tgtEl>
                                        <p:attrNameLst>
                                          <p:attrName>ppt_w</p:attrName>
                                        </p:attrNameLst>
                                      </p:cBhvr>
                                      <p:tavLst>
                                        <p:tav tm="0" fmla="#ppt_w*sin(2.5*pi*$)">
                                          <p:val>
                                            <p:fltVal val="0"/>
                                          </p:val>
                                        </p:tav>
                                        <p:tav tm="100000">
                                          <p:val>
                                            <p:fltVal val="1"/>
                                          </p:val>
                                        </p:tav>
                                      </p:tavLst>
                                    </p:anim>
                                    <p:anim calcmode="lin" valueType="num">
                                      <p:cBhvr>
                                        <p:cTn id="9" dur="2000" fill="hold"/>
                                        <p:tgtEl>
                                          <p:spTgt spid="1026"/>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 calcmode="lin" valueType="num">
                                      <p:cBhvr>
                                        <p:cTn id="14"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4">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 calcmode="lin" valueType="num">
                                      <p:cBhvr>
                                        <p:cTn id="21"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4">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 calcmode="lin" valueType="num">
                                      <p:cBhvr>
                                        <p:cTn id="28"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4">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anim calcmode="lin" valueType="num">
                                      <p:cBhvr>
                                        <p:cTn id="35"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4">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4">
                                            <p:txEl>
                                              <p:pRg st="4" end="4"/>
                                            </p:txEl>
                                          </p:spTgt>
                                        </p:tgtEl>
                                        <p:attrNameLst>
                                          <p:attrName>style.visibility</p:attrName>
                                        </p:attrNameLst>
                                      </p:cBhvr>
                                      <p:to>
                                        <p:strVal val="visible"/>
                                      </p:to>
                                    </p:set>
                                    <p:anim calcmode="lin" valueType="num">
                                      <p:cBhvr>
                                        <p:cTn id="42"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44" dur="500"/>
                                        <p:tgtEl>
                                          <p:spTgt spid="4">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4">
                                            <p:txEl>
                                              <p:pRg st="5" end="5"/>
                                            </p:txEl>
                                          </p:spTgt>
                                        </p:tgtEl>
                                        <p:attrNameLst>
                                          <p:attrName>style.visibility</p:attrName>
                                        </p:attrNameLst>
                                      </p:cBhvr>
                                      <p:to>
                                        <p:strVal val="visible"/>
                                      </p:to>
                                    </p:set>
                                    <p:anim calcmode="lin" valueType="num">
                                      <p:cBhvr>
                                        <p:cTn id="49"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50"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51" dur="500"/>
                                        <p:tgtEl>
                                          <p:spTgt spid="4">
                                            <p:txEl>
                                              <p:pRg st="5" end="5"/>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4">
                                            <p:txEl>
                                              <p:pRg st="6" end="6"/>
                                            </p:txEl>
                                          </p:spTgt>
                                        </p:tgtEl>
                                        <p:attrNameLst>
                                          <p:attrName>style.visibility</p:attrName>
                                        </p:attrNameLst>
                                      </p:cBhvr>
                                      <p:to>
                                        <p:strVal val="visible"/>
                                      </p:to>
                                    </p:set>
                                    <p:anim calcmode="lin" valueType="num">
                                      <p:cBhvr>
                                        <p:cTn id="56" dur="500" fill="hold"/>
                                        <p:tgtEl>
                                          <p:spTgt spid="4">
                                            <p:txEl>
                                              <p:pRg st="6" end="6"/>
                                            </p:txEl>
                                          </p:spTgt>
                                        </p:tgtEl>
                                        <p:attrNameLst>
                                          <p:attrName>ppt_w</p:attrName>
                                        </p:attrNameLst>
                                      </p:cBhvr>
                                      <p:tavLst>
                                        <p:tav tm="0">
                                          <p:val>
                                            <p:fltVal val="0"/>
                                          </p:val>
                                        </p:tav>
                                        <p:tav tm="100000">
                                          <p:val>
                                            <p:strVal val="#ppt_w"/>
                                          </p:val>
                                        </p:tav>
                                      </p:tavLst>
                                    </p:anim>
                                    <p:anim calcmode="lin" valueType="num">
                                      <p:cBhvr>
                                        <p:cTn id="57" dur="500" fill="hold"/>
                                        <p:tgtEl>
                                          <p:spTgt spid="4">
                                            <p:txEl>
                                              <p:pRg st="6" end="6"/>
                                            </p:txEl>
                                          </p:spTgt>
                                        </p:tgtEl>
                                        <p:attrNameLst>
                                          <p:attrName>ppt_h</p:attrName>
                                        </p:attrNameLst>
                                      </p:cBhvr>
                                      <p:tavLst>
                                        <p:tav tm="0">
                                          <p:val>
                                            <p:fltVal val="0"/>
                                          </p:val>
                                        </p:tav>
                                        <p:tav tm="100000">
                                          <p:val>
                                            <p:strVal val="#ppt_h"/>
                                          </p:val>
                                        </p:tav>
                                      </p:tavLst>
                                    </p:anim>
                                    <p:animEffect transition="in" filter="fade">
                                      <p:cBhvr>
                                        <p:cTn id="58"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782B7044-6DEB-4D14-8063-8A8191A27499}"/>
              </a:ext>
            </a:extLst>
          </p:cNvPr>
          <p:cNvSpPr>
            <a:spLocks noGrp="1"/>
          </p:cNvSpPr>
          <p:nvPr>
            <p:ph type="body" idx="1"/>
          </p:nvPr>
        </p:nvSpPr>
        <p:spPr/>
        <p:txBody>
          <a:bodyPr/>
          <a:lstStyle/>
          <a:p>
            <a:r>
              <a:rPr lang="de-DE" dirty="0"/>
              <a:t>Tokio</a:t>
            </a:r>
          </a:p>
        </p:txBody>
      </p:sp>
      <p:pic>
        <p:nvPicPr>
          <p:cNvPr id="4102" name="Picture 6" descr="Warum Tokio die sicherste Stadt der Welt ist | Männersache">
            <a:extLst>
              <a:ext uri="{FF2B5EF4-FFF2-40B4-BE49-F238E27FC236}">
                <a16:creationId xmlns:a16="http://schemas.microsoft.com/office/drawing/2014/main" id="{8DB7A06C-4502-4FFE-B382-8FCA3B3DEC50}"/>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rot="21054733">
            <a:off x="775876" y="3537696"/>
            <a:ext cx="3259324" cy="1831326"/>
          </a:xfrm>
          <a:prstGeom prst="roundRect">
            <a:avLst>
              <a:gd name="adj" fmla="val 4167"/>
            </a:avLst>
          </a:prstGeom>
          <a:solidFill>
            <a:srgbClr val="FFFFFF"/>
          </a:solidFill>
          <a:ln w="76200" cap="sq">
            <a:solidFill>
              <a:srgbClr val="EAEAEA"/>
            </a:solidFill>
            <a:miter lim="800000"/>
          </a:ln>
          <a:effectLst>
            <a:glow rad="101600">
              <a:schemeClr val="accent6">
                <a:satMod val="175000"/>
                <a:alpha val="40000"/>
              </a:schemeClr>
            </a:glow>
            <a:outerShdw blurRad="50800" dist="38100" dir="8100000" algn="tr" rotWithShape="0">
              <a:prstClr val="black">
                <a:alpha val="40000"/>
              </a:prstClr>
            </a:outerShdw>
            <a:reflection blurRad="6350" stA="50000" endA="300" endPos="55000" dir="5400000" sy="-100000" algn="bl" rotWithShape="0"/>
          </a:effectLst>
          <a:scene3d>
            <a:camera prst="perspectiveFront"/>
            <a:lightRig rig="threePt" dir="t">
              <a:rot lat="0" lon="0" rev="2700000"/>
            </a:lightRig>
          </a:scene3d>
          <a:sp3d contourW="6350">
            <a:bevelT h="38100" prst="softRound"/>
            <a:contourClr>
              <a:srgbClr val="C0C0C0"/>
            </a:contourClr>
          </a:sp3d>
        </p:spPr>
      </p:pic>
      <p:pic>
        <p:nvPicPr>
          <p:cNvPr id="4104" name="Picture 8" descr="Japan, die neue Wasserstoff-Nation">
            <a:extLst>
              <a:ext uri="{FF2B5EF4-FFF2-40B4-BE49-F238E27FC236}">
                <a16:creationId xmlns:a16="http://schemas.microsoft.com/office/drawing/2014/main" id="{76923A9E-FE22-4A95-9FC2-3DE494E2DF19}"/>
              </a:ext>
            </a:extLst>
          </p:cNvPr>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tretch>
            <a:fillRect/>
          </a:stretch>
        </p:blipFill>
        <p:spPr bwMode="auto">
          <a:xfrm>
            <a:off x="6879431" y="3722687"/>
            <a:ext cx="3171825" cy="1438275"/>
          </a:xfrm>
          <a:prstGeom prst="roundRect">
            <a:avLst>
              <a:gd name="adj" fmla="val 4167"/>
            </a:avLst>
          </a:prstGeom>
          <a:solidFill>
            <a:srgbClr val="FFFFFF"/>
          </a:solidFill>
          <a:ln w="76200" cap="sq">
            <a:solidFill>
              <a:srgbClr val="EAEAEA"/>
            </a:solidFill>
            <a:miter lim="800000"/>
          </a:ln>
          <a:effectLst>
            <a:glow rad="101600">
              <a:schemeClr val="accent6">
                <a:satMod val="175000"/>
                <a:alpha val="40000"/>
              </a:schemeClr>
            </a:glow>
            <a:outerShdw blurRad="50800" dist="38100" dir="5400000" algn="t" rotWithShape="0">
              <a:prstClr val="black">
                <a:alpha val="40000"/>
              </a:prstClr>
            </a:outerShdw>
            <a:reflection blurRad="6350" stA="50000" endA="300" endPos="55000" dir="5400000" sy="-100000" algn="bl" rotWithShape="0"/>
          </a:effectLst>
          <a:scene3d>
            <a:camera prst="orthographicFront"/>
            <a:lightRig rig="threePt" dir="t">
              <a:rot lat="0" lon="0" rev="2700000"/>
            </a:lightRig>
          </a:scene3d>
          <a:sp3d contourW="6350">
            <a:bevelT h="38100" prst="slope"/>
            <a:contourClr>
              <a:srgbClr val="C0C0C0"/>
            </a:contourClr>
          </a:sp3d>
        </p:spPr>
      </p:pic>
      <p:sp>
        <p:nvSpPr>
          <p:cNvPr id="5" name="Textplatzhalter 4">
            <a:extLst>
              <a:ext uri="{FF2B5EF4-FFF2-40B4-BE49-F238E27FC236}">
                <a16:creationId xmlns:a16="http://schemas.microsoft.com/office/drawing/2014/main" id="{859143C1-1F83-4836-8C5B-A736852F77D2}"/>
              </a:ext>
            </a:extLst>
          </p:cNvPr>
          <p:cNvSpPr>
            <a:spLocks noGrp="1"/>
          </p:cNvSpPr>
          <p:nvPr>
            <p:ph type="body" sz="quarter" idx="13"/>
          </p:nvPr>
        </p:nvSpPr>
        <p:spPr/>
        <p:txBody>
          <a:bodyPr/>
          <a:lstStyle/>
          <a:p>
            <a:r>
              <a:rPr lang="de-DE" dirty="0"/>
              <a:t>Japan</a:t>
            </a:r>
          </a:p>
        </p:txBody>
      </p:sp>
      <p:sp>
        <p:nvSpPr>
          <p:cNvPr id="6" name="Titel 5">
            <a:extLst>
              <a:ext uri="{FF2B5EF4-FFF2-40B4-BE49-F238E27FC236}">
                <a16:creationId xmlns:a16="http://schemas.microsoft.com/office/drawing/2014/main" id="{1EBC312C-E733-40FB-A7A3-3F5AB45615AF}"/>
              </a:ext>
            </a:extLst>
          </p:cNvPr>
          <p:cNvSpPr>
            <a:spLocks noGrp="1"/>
          </p:cNvSpPr>
          <p:nvPr>
            <p:ph type="title"/>
          </p:nvPr>
        </p:nvSpPr>
        <p:spPr/>
        <p:txBody>
          <a:bodyPr/>
          <a:lstStyle/>
          <a:p>
            <a:r>
              <a:rPr lang="de-DE" dirty="0"/>
              <a:t>Tokio-Hauptstadt </a:t>
            </a:r>
          </a:p>
        </p:txBody>
      </p:sp>
      <p:pic>
        <p:nvPicPr>
          <p:cNvPr id="4106" name="Picture 10" descr="Flagge Japan, Fahne Japan, Japanflagge, Japanfahne, japanische Fahne,  japanische Flagge, japanische Flaggen, japanische Fahnen, Nationalflagge  Japan Nationalfahne">
            <a:extLst>
              <a:ext uri="{FF2B5EF4-FFF2-40B4-BE49-F238E27FC236}">
                <a16:creationId xmlns:a16="http://schemas.microsoft.com/office/drawing/2014/main" id="{EADC9C46-45DF-4F14-9069-5BBD884BEE9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1532" y="1910619"/>
            <a:ext cx="2075527" cy="1381169"/>
          </a:xfrm>
          <a:prstGeom prst="roundRect">
            <a:avLst>
              <a:gd name="adj" fmla="val 4167"/>
            </a:avLst>
          </a:prstGeom>
          <a:solidFill>
            <a:srgbClr val="FFFFFF"/>
          </a:solidFill>
          <a:ln w="76200" cap="sq">
            <a:solidFill>
              <a:srgbClr val="EAEAEA"/>
            </a:solidFill>
            <a:miter lim="800000"/>
          </a:ln>
          <a:effectLst>
            <a:glow rad="63500">
              <a:schemeClr val="accent5">
                <a:satMod val="175000"/>
                <a:alpha val="40000"/>
              </a:schemeClr>
            </a:glow>
            <a:outerShdw blurRad="50800" dist="38100" dir="8100000" algn="tr" rotWithShape="0">
              <a:prstClr val="black">
                <a:alpha val="40000"/>
              </a:prstClr>
            </a:outerShdw>
            <a:reflection blurRad="6350" stA="50000" endA="300" endPos="55000" dir="5400000" sy="-100000" algn="bl" rotWithShape="0"/>
          </a:effectLst>
          <a:scene3d>
            <a:camera prst="perspectiveLeft"/>
            <a:lightRig rig="threePt" dir="t">
              <a:rot lat="0" lon="0" rev="2700000"/>
            </a:lightRig>
          </a:scene3d>
          <a:sp3d contourW="6350">
            <a:bevelT h="38100"/>
            <a:contourClr>
              <a:srgbClr val="C0C0C0"/>
            </a:contourClr>
          </a:sp3d>
        </p:spPr>
      </p:pic>
    </p:spTree>
    <p:extLst>
      <p:ext uri="{BB962C8B-B14F-4D97-AF65-F5344CB8AC3E}">
        <p14:creationId xmlns:p14="http://schemas.microsoft.com/office/powerpoint/2010/main" val="36897512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1)">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4106"/>
                                        </p:tgtEl>
                                        <p:attrNameLst>
                                          <p:attrName>style.visibility</p:attrName>
                                        </p:attrNameLst>
                                      </p:cBhvr>
                                      <p:to>
                                        <p:strVal val="visible"/>
                                      </p:to>
                                    </p:set>
                                    <p:animEffect transition="in" filter="wheel(1)">
                                      <p:cBhvr>
                                        <p:cTn id="12" dur="2000"/>
                                        <p:tgtEl>
                                          <p:spTgt spid="410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heel(1)">
                                      <p:cBhvr>
                                        <p:cTn id="17" dur="20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nodeType="clickEffect">
                                  <p:stCondLst>
                                    <p:cond delay="0"/>
                                  </p:stCondLst>
                                  <p:childTnLst>
                                    <p:set>
                                      <p:cBhvr>
                                        <p:cTn id="21" dur="1" fill="hold">
                                          <p:stCondLst>
                                            <p:cond delay="0"/>
                                          </p:stCondLst>
                                        </p:cTn>
                                        <p:tgtEl>
                                          <p:spTgt spid="4102"/>
                                        </p:tgtEl>
                                        <p:attrNameLst>
                                          <p:attrName>style.visibility</p:attrName>
                                        </p:attrNameLst>
                                      </p:cBhvr>
                                      <p:to>
                                        <p:strVal val="visible"/>
                                      </p:to>
                                    </p:set>
                                    <p:animEffect transition="in" filter="wipe(down)">
                                      <p:cBhvr>
                                        <p:cTn id="22" dur="580">
                                          <p:stCondLst>
                                            <p:cond delay="0"/>
                                          </p:stCondLst>
                                        </p:cTn>
                                        <p:tgtEl>
                                          <p:spTgt spid="4102"/>
                                        </p:tgtEl>
                                      </p:cBhvr>
                                    </p:animEffect>
                                    <p:anim calcmode="lin" valueType="num">
                                      <p:cBhvr>
                                        <p:cTn id="23" dur="1822" tmFilter="0,0; 0.14,0.36; 0.43,0.73; 0.71,0.91; 1.0,1.0">
                                          <p:stCondLst>
                                            <p:cond delay="0"/>
                                          </p:stCondLst>
                                        </p:cTn>
                                        <p:tgtEl>
                                          <p:spTgt spid="4102"/>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4102"/>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4102"/>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4102"/>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4102"/>
                                        </p:tgtEl>
                                        <p:attrNameLst>
                                          <p:attrName>ppt_y</p:attrName>
                                        </p:attrNameLst>
                                      </p:cBhvr>
                                      <p:tavLst>
                                        <p:tav tm="0" fmla="#ppt_y-sin(pi*$)/81">
                                          <p:val>
                                            <p:fltVal val="0"/>
                                          </p:val>
                                        </p:tav>
                                        <p:tav tm="100000">
                                          <p:val>
                                            <p:fltVal val="1"/>
                                          </p:val>
                                        </p:tav>
                                      </p:tavLst>
                                    </p:anim>
                                    <p:animScale>
                                      <p:cBhvr>
                                        <p:cTn id="28" dur="26">
                                          <p:stCondLst>
                                            <p:cond delay="650"/>
                                          </p:stCondLst>
                                        </p:cTn>
                                        <p:tgtEl>
                                          <p:spTgt spid="4102"/>
                                        </p:tgtEl>
                                      </p:cBhvr>
                                      <p:to x="100000" y="60000"/>
                                    </p:animScale>
                                    <p:animScale>
                                      <p:cBhvr>
                                        <p:cTn id="29" dur="166" decel="50000">
                                          <p:stCondLst>
                                            <p:cond delay="676"/>
                                          </p:stCondLst>
                                        </p:cTn>
                                        <p:tgtEl>
                                          <p:spTgt spid="4102"/>
                                        </p:tgtEl>
                                      </p:cBhvr>
                                      <p:to x="100000" y="100000"/>
                                    </p:animScale>
                                    <p:animScale>
                                      <p:cBhvr>
                                        <p:cTn id="30" dur="26">
                                          <p:stCondLst>
                                            <p:cond delay="1312"/>
                                          </p:stCondLst>
                                        </p:cTn>
                                        <p:tgtEl>
                                          <p:spTgt spid="4102"/>
                                        </p:tgtEl>
                                      </p:cBhvr>
                                      <p:to x="100000" y="80000"/>
                                    </p:animScale>
                                    <p:animScale>
                                      <p:cBhvr>
                                        <p:cTn id="31" dur="166" decel="50000">
                                          <p:stCondLst>
                                            <p:cond delay="1338"/>
                                          </p:stCondLst>
                                        </p:cTn>
                                        <p:tgtEl>
                                          <p:spTgt spid="4102"/>
                                        </p:tgtEl>
                                      </p:cBhvr>
                                      <p:to x="100000" y="100000"/>
                                    </p:animScale>
                                    <p:animScale>
                                      <p:cBhvr>
                                        <p:cTn id="32" dur="26">
                                          <p:stCondLst>
                                            <p:cond delay="1642"/>
                                          </p:stCondLst>
                                        </p:cTn>
                                        <p:tgtEl>
                                          <p:spTgt spid="4102"/>
                                        </p:tgtEl>
                                      </p:cBhvr>
                                      <p:to x="100000" y="90000"/>
                                    </p:animScale>
                                    <p:animScale>
                                      <p:cBhvr>
                                        <p:cTn id="33" dur="166" decel="50000">
                                          <p:stCondLst>
                                            <p:cond delay="1668"/>
                                          </p:stCondLst>
                                        </p:cTn>
                                        <p:tgtEl>
                                          <p:spTgt spid="4102"/>
                                        </p:tgtEl>
                                      </p:cBhvr>
                                      <p:to x="100000" y="100000"/>
                                    </p:animScale>
                                    <p:animScale>
                                      <p:cBhvr>
                                        <p:cTn id="34" dur="26">
                                          <p:stCondLst>
                                            <p:cond delay="1808"/>
                                          </p:stCondLst>
                                        </p:cTn>
                                        <p:tgtEl>
                                          <p:spTgt spid="4102"/>
                                        </p:tgtEl>
                                      </p:cBhvr>
                                      <p:to x="100000" y="95000"/>
                                    </p:animScale>
                                    <p:animScale>
                                      <p:cBhvr>
                                        <p:cTn id="35" dur="166" decel="50000">
                                          <p:stCondLst>
                                            <p:cond delay="1834"/>
                                          </p:stCondLst>
                                        </p:cTn>
                                        <p:tgtEl>
                                          <p:spTgt spid="4102"/>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21" presetClass="entr" presetSubtype="1" fill="hold" nodeType="clickEffect">
                                  <p:stCondLst>
                                    <p:cond delay="0"/>
                                  </p:stCondLst>
                                  <p:childTnLst>
                                    <p:set>
                                      <p:cBhvr>
                                        <p:cTn id="39" dur="1" fill="hold">
                                          <p:stCondLst>
                                            <p:cond delay="0"/>
                                          </p:stCondLst>
                                        </p:cTn>
                                        <p:tgtEl>
                                          <p:spTgt spid="4104"/>
                                        </p:tgtEl>
                                        <p:attrNameLst>
                                          <p:attrName>style.visibility</p:attrName>
                                        </p:attrNameLst>
                                      </p:cBhvr>
                                      <p:to>
                                        <p:strVal val="visible"/>
                                      </p:to>
                                    </p:set>
                                    <p:animEffect transition="in" filter="wheel(1)">
                                      <p:cBhvr>
                                        <p:cTn id="40" dur="2000"/>
                                        <p:tgtEl>
                                          <p:spTgt spid="4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D9733B-2596-42D0-A0C8-4F6EBE2B4F9A}"/>
              </a:ext>
            </a:extLst>
          </p:cNvPr>
          <p:cNvSpPr>
            <a:spLocks noGrp="1"/>
          </p:cNvSpPr>
          <p:nvPr>
            <p:ph type="title"/>
          </p:nvPr>
        </p:nvSpPr>
        <p:spPr/>
        <p:txBody>
          <a:bodyPr/>
          <a:lstStyle/>
          <a:p>
            <a:r>
              <a:rPr lang="de-DE" dirty="0"/>
              <a:t>Diagramm- Tokio </a:t>
            </a:r>
            <a:r>
              <a:rPr lang="de-DE" dirty="0" err="1"/>
              <a:t>bevölkerung</a:t>
            </a:r>
            <a:endParaRPr lang="de-DE" dirty="0"/>
          </a:p>
        </p:txBody>
      </p:sp>
      <p:pic>
        <p:nvPicPr>
          <p:cNvPr id="2052" name="Picture 4">
            <a:extLst>
              <a:ext uri="{FF2B5EF4-FFF2-40B4-BE49-F238E27FC236}">
                <a16:creationId xmlns:a16="http://schemas.microsoft.com/office/drawing/2014/main" id="{967E5B1C-8284-4777-A036-7B1D550253D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47875" y="3086534"/>
            <a:ext cx="4731440" cy="1845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24796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circle(in)">
                                      <p:cBhvr>
                                        <p:cTn id="7" dur="20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Tokio Reise: Tipps für 4 Tage Tokio">
            <a:extLst>
              <a:ext uri="{FF2B5EF4-FFF2-40B4-BE49-F238E27FC236}">
                <a16:creationId xmlns:a16="http://schemas.microsoft.com/office/drawing/2014/main" id="{B9E5721F-52BF-4BF4-ADB6-BBD1B79635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1253064">
            <a:off x="828414" y="1742052"/>
            <a:ext cx="2780460" cy="1850270"/>
          </a:xfrm>
          <a:prstGeom prst="rect">
            <a:avLst/>
          </a:prstGeom>
          <a:ln>
            <a:noFill/>
          </a:ln>
          <a:effectLst>
            <a:glow rad="101600">
              <a:schemeClr val="accent5">
                <a:satMod val="175000"/>
                <a:alpha val="40000"/>
              </a:schemeClr>
            </a:glow>
            <a:outerShdw blurRad="50800" dist="38100" dir="5400000" algn="t" rotWithShape="0">
              <a:prstClr val="black">
                <a:alpha val="40000"/>
              </a:prstClr>
            </a:outerShdw>
            <a:reflection blurRad="6350" stA="50000" endA="300" endPos="55000" dir="5400000" sy="-100000" algn="bl" rotWithShape="0"/>
          </a:effectLst>
          <a:scene3d>
            <a:camera prst="perspectiveFront"/>
            <a:lightRig rig="threePt" dir="t"/>
          </a:scene3d>
          <a:sp3d>
            <a:bevelT/>
          </a:sp3d>
          <a:extLst>
            <a:ext uri="{909E8E84-426E-40DD-AFC4-6F175D3DCCD1}">
              <a14:hiddenFill xmlns:a14="http://schemas.microsoft.com/office/drawing/2010/main">
                <a:solidFill>
                  <a:srgbClr val="FFFFFF"/>
                </a:solidFill>
              </a14:hiddenFill>
            </a:ext>
          </a:extLst>
        </p:spPr>
      </p:pic>
      <p:pic>
        <p:nvPicPr>
          <p:cNvPr id="6148" name="Picture 4" descr="Tokio Reise: Tipps für 4 Tage Tokio">
            <a:extLst>
              <a:ext uri="{FF2B5EF4-FFF2-40B4-BE49-F238E27FC236}">
                <a16:creationId xmlns:a16="http://schemas.microsoft.com/office/drawing/2014/main" id="{9DF766DE-C350-433B-906D-38AFC6FE207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74901">
            <a:off x="8269147" y="1675552"/>
            <a:ext cx="2754572" cy="1833042"/>
          </a:xfrm>
          <a:prstGeom prst="round2DiagRect">
            <a:avLst>
              <a:gd name="adj1" fmla="val 16667"/>
              <a:gd name="adj2" fmla="val 0"/>
            </a:avLst>
          </a:prstGeom>
          <a:ln w="88900" cap="sq">
            <a:solidFill>
              <a:schemeClr val="accent6">
                <a:lumMod val="60000"/>
                <a:lumOff val="40000"/>
              </a:schemeClr>
            </a:solidFill>
            <a:miter lim="800000"/>
          </a:ln>
          <a:effectLst>
            <a:glow rad="101600">
              <a:schemeClr val="accent5">
                <a:satMod val="175000"/>
                <a:alpha val="40000"/>
              </a:schemeClr>
            </a:glow>
            <a:outerShdw blurRad="254000" algn="tl" rotWithShape="0">
              <a:srgbClr val="000000">
                <a:alpha val="43000"/>
              </a:srgbClr>
            </a:outerShdw>
            <a:reflection blurRad="6350" stA="50000" endA="300" endPos="55000" dir="5400000" sy="-100000" algn="bl" rotWithShape="0"/>
          </a:effectLst>
          <a:scene3d>
            <a:camera prst="perspectiveLeft"/>
            <a:lightRig rig="threePt" dir="t"/>
          </a:scene3d>
          <a:sp3d>
            <a:bevelT prst="slope"/>
          </a:sp3d>
          <a:extLst>
            <a:ext uri="{909E8E84-426E-40DD-AFC4-6F175D3DCCD1}">
              <a14:hiddenFill xmlns:a14="http://schemas.microsoft.com/office/drawing/2010/main">
                <a:solidFill>
                  <a:srgbClr val="FFFFFF"/>
                </a:solidFill>
              </a14:hiddenFill>
            </a:ext>
          </a:extLst>
        </p:spPr>
      </p:pic>
      <p:pic>
        <p:nvPicPr>
          <p:cNvPr id="6150" name="Picture 6" descr="101 Dinge, die du in Tokio getan haben solltest! | WanderWeib">
            <a:extLst>
              <a:ext uri="{FF2B5EF4-FFF2-40B4-BE49-F238E27FC236}">
                <a16:creationId xmlns:a16="http://schemas.microsoft.com/office/drawing/2014/main" id="{2BEF3D4C-D5E4-48DB-8F68-8E68EEE2A8A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2389" y="3904825"/>
            <a:ext cx="2466975" cy="1847850"/>
          </a:xfrm>
          <a:prstGeom prst="roundRect">
            <a:avLst>
              <a:gd name="adj" fmla="val 4167"/>
            </a:avLst>
          </a:prstGeom>
          <a:solidFill>
            <a:srgbClr val="FFFFFF"/>
          </a:solidFill>
          <a:ln w="76200" cap="sq">
            <a:solidFill>
              <a:schemeClr val="accent4">
                <a:lumMod val="60000"/>
                <a:lumOff val="40000"/>
              </a:schemeClr>
            </a:solidFill>
            <a:miter lim="800000"/>
          </a:ln>
          <a:effectLst>
            <a:glow rad="101600">
              <a:schemeClr val="accent5">
                <a:satMod val="175000"/>
                <a:alpha val="40000"/>
              </a:schemeClr>
            </a:glow>
            <a:outerShdw blurRad="50800" dist="38100" dir="5400000" algn="t" rotWithShape="0">
              <a:prstClr val="black">
                <a:alpha val="40000"/>
              </a:prstClr>
            </a:outerShdw>
            <a:reflection blurRad="6350" stA="50000" endA="300" endPos="55000" dir="5400000" sy="-100000" algn="bl" rotWithShape="0"/>
          </a:effectLst>
          <a:scene3d>
            <a:camera prst="perspectiveLeft"/>
            <a:lightRig rig="threePt" dir="t">
              <a:rot lat="0" lon="0" rev="2700000"/>
            </a:lightRig>
          </a:scene3d>
          <a:sp3d contourW="6350">
            <a:bevelT h="38100" prst="coolSlant"/>
            <a:contourClr>
              <a:srgbClr val="C0C0C0"/>
            </a:contourClr>
          </a:sp3d>
        </p:spPr>
      </p:pic>
      <p:sp>
        <p:nvSpPr>
          <p:cNvPr id="2" name="Sprechblase: oval 1">
            <a:extLst>
              <a:ext uri="{FF2B5EF4-FFF2-40B4-BE49-F238E27FC236}">
                <a16:creationId xmlns:a16="http://schemas.microsoft.com/office/drawing/2014/main" id="{CDFA3272-2971-432F-B8AE-555F7AE9C880}"/>
              </a:ext>
            </a:extLst>
          </p:cNvPr>
          <p:cNvSpPr/>
          <p:nvPr/>
        </p:nvSpPr>
        <p:spPr>
          <a:xfrm>
            <a:off x="5184395" y="1333850"/>
            <a:ext cx="1702965" cy="1342490"/>
          </a:xfrm>
          <a:prstGeom prst="wedgeEllipseCallou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de-DE" dirty="0"/>
              <a:t>Tokio am Tag</a:t>
            </a:r>
          </a:p>
        </p:txBody>
      </p:sp>
    </p:spTree>
    <p:extLst>
      <p:ext uri="{BB962C8B-B14F-4D97-AF65-F5344CB8AC3E}">
        <p14:creationId xmlns:p14="http://schemas.microsoft.com/office/powerpoint/2010/main" val="33380393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6146"/>
                                        </p:tgtEl>
                                        <p:attrNameLst>
                                          <p:attrName>style.visibility</p:attrName>
                                        </p:attrNameLst>
                                      </p:cBhvr>
                                      <p:to>
                                        <p:strVal val="visible"/>
                                      </p:to>
                                    </p:set>
                                    <p:anim calcmode="lin" valueType="num">
                                      <p:cBhvr>
                                        <p:cTn id="14" dur="500" fill="hold"/>
                                        <p:tgtEl>
                                          <p:spTgt spid="6146"/>
                                        </p:tgtEl>
                                        <p:attrNameLst>
                                          <p:attrName>ppt_w</p:attrName>
                                        </p:attrNameLst>
                                      </p:cBhvr>
                                      <p:tavLst>
                                        <p:tav tm="0">
                                          <p:val>
                                            <p:fltVal val="0"/>
                                          </p:val>
                                        </p:tav>
                                        <p:tav tm="100000">
                                          <p:val>
                                            <p:strVal val="#ppt_w"/>
                                          </p:val>
                                        </p:tav>
                                      </p:tavLst>
                                    </p:anim>
                                    <p:anim calcmode="lin" valueType="num">
                                      <p:cBhvr>
                                        <p:cTn id="15" dur="500" fill="hold"/>
                                        <p:tgtEl>
                                          <p:spTgt spid="6146"/>
                                        </p:tgtEl>
                                        <p:attrNameLst>
                                          <p:attrName>ppt_h</p:attrName>
                                        </p:attrNameLst>
                                      </p:cBhvr>
                                      <p:tavLst>
                                        <p:tav tm="0">
                                          <p:val>
                                            <p:fltVal val="0"/>
                                          </p:val>
                                        </p:tav>
                                        <p:tav tm="100000">
                                          <p:val>
                                            <p:strVal val="#ppt_h"/>
                                          </p:val>
                                        </p:tav>
                                      </p:tavLst>
                                    </p:anim>
                                    <p:animEffect transition="in" filter="fade">
                                      <p:cBhvr>
                                        <p:cTn id="16" dur="500"/>
                                        <p:tgtEl>
                                          <p:spTgt spid="6146"/>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nodeType="clickEffect">
                                  <p:stCondLst>
                                    <p:cond delay="0"/>
                                  </p:stCondLst>
                                  <p:childTnLst>
                                    <p:set>
                                      <p:cBhvr>
                                        <p:cTn id="20" dur="1" fill="hold">
                                          <p:stCondLst>
                                            <p:cond delay="0"/>
                                          </p:stCondLst>
                                        </p:cTn>
                                        <p:tgtEl>
                                          <p:spTgt spid="6148"/>
                                        </p:tgtEl>
                                        <p:attrNameLst>
                                          <p:attrName>style.visibility</p:attrName>
                                        </p:attrNameLst>
                                      </p:cBhvr>
                                      <p:to>
                                        <p:strVal val="visible"/>
                                      </p:to>
                                    </p:set>
                                    <p:animEffect transition="in" filter="wheel(1)">
                                      <p:cBhvr>
                                        <p:cTn id="21" dur="2000"/>
                                        <p:tgtEl>
                                          <p:spTgt spid="6148"/>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6150"/>
                                        </p:tgtEl>
                                        <p:attrNameLst>
                                          <p:attrName>style.visibility</p:attrName>
                                        </p:attrNameLst>
                                      </p:cBhvr>
                                      <p:to>
                                        <p:strVal val="visible"/>
                                      </p:to>
                                    </p:set>
                                    <p:animEffect transition="in" filter="fade">
                                      <p:cBhvr>
                                        <p:cTn id="26" dur="1000"/>
                                        <p:tgtEl>
                                          <p:spTgt spid="6150"/>
                                        </p:tgtEl>
                                      </p:cBhvr>
                                    </p:animEffect>
                                    <p:anim calcmode="lin" valueType="num">
                                      <p:cBhvr>
                                        <p:cTn id="27" dur="1000" fill="hold"/>
                                        <p:tgtEl>
                                          <p:spTgt spid="6150"/>
                                        </p:tgtEl>
                                        <p:attrNameLst>
                                          <p:attrName>ppt_x</p:attrName>
                                        </p:attrNameLst>
                                      </p:cBhvr>
                                      <p:tavLst>
                                        <p:tav tm="0">
                                          <p:val>
                                            <p:strVal val="#ppt_x"/>
                                          </p:val>
                                        </p:tav>
                                        <p:tav tm="100000">
                                          <p:val>
                                            <p:strVal val="#ppt_x"/>
                                          </p:val>
                                        </p:tav>
                                      </p:tavLst>
                                    </p:anim>
                                    <p:anim calcmode="lin" valueType="num">
                                      <p:cBhvr>
                                        <p:cTn id="28" dur="1000" fill="hold"/>
                                        <p:tgtEl>
                                          <p:spTgt spid="61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Tokyo bei Nacht: Schöne Nachtansichten und fantastisches Nachtleben / Das  offizielle Tourismusportal für Tokyo GO TOKYO">
            <a:extLst>
              <a:ext uri="{FF2B5EF4-FFF2-40B4-BE49-F238E27FC236}">
                <a16:creationId xmlns:a16="http://schemas.microsoft.com/office/drawing/2014/main" id="{4B0833B6-A3CA-4D8B-A3D8-5CBABF30DD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1120447">
            <a:off x="517827" y="499713"/>
            <a:ext cx="3361597" cy="2257423"/>
          </a:xfrm>
          <a:prstGeom prst="roundRect">
            <a:avLst>
              <a:gd name="adj" fmla="val 16667"/>
            </a:avLst>
          </a:prstGeom>
          <a:ln>
            <a:noFill/>
          </a:ln>
          <a:effectLst>
            <a:glow rad="101600">
              <a:schemeClr val="accent2">
                <a:satMod val="175000"/>
                <a:alpha val="40000"/>
              </a:schemeClr>
            </a:glow>
            <a:outerShdw blurRad="50800" dist="38100" dir="8100000" algn="tr" rotWithShape="0">
              <a:prstClr val="black">
                <a:alpha val="40000"/>
              </a:prstClr>
            </a:outerShdw>
            <a:reflection blurRad="6350" stA="52000" endA="300" endPos="35000" dir="5400000" sy="-100000" algn="bl" rotWithShape="0"/>
          </a:effectLst>
          <a:scene3d>
            <a:camera prst="perspectiveRight"/>
            <a:lightRig rig="contrasting" dir="t">
              <a:rot lat="0" lon="0" rev="4200000"/>
            </a:lightRig>
          </a:scene3d>
          <a:sp3d prstMaterial="plastic">
            <a:bevelT w="381000" h="114300" prst="divot"/>
            <a:contourClr>
              <a:srgbClr val="969696"/>
            </a:contourClr>
          </a:sp3d>
          <a:extLst>
            <a:ext uri="{909E8E84-426E-40DD-AFC4-6F175D3DCCD1}">
              <a14:hiddenFill xmlns:a14="http://schemas.microsoft.com/office/drawing/2010/main">
                <a:solidFill>
                  <a:srgbClr val="FFFFFF"/>
                </a:solidFill>
              </a14:hiddenFill>
            </a:ext>
          </a:extLst>
        </p:spPr>
      </p:pic>
      <p:pic>
        <p:nvPicPr>
          <p:cNvPr id="3076" name="Picture 4" descr="Städtetrip Tokio - Shibuya, Ryokan &amp; Onsen | Ana Alcazar Magazine">
            <a:extLst>
              <a:ext uri="{FF2B5EF4-FFF2-40B4-BE49-F238E27FC236}">
                <a16:creationId xmlns:a16="http://schemas.microsoft.com/office/drawing/2014/main" id="{CB42987C-2F22-4F7A-B6DA-594767A53C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977451">
            <a:off x="7851150" y="587950"/>
            <a:ext cx="3127106" cy="2080947"/>
          </a:xfrm>
          <a:prstGeom prst="roundRect">
            <a:avLst>
              <a:gd name="adj" fmla="val 16667"/>
            </a:avLst>
          </a:prstGeom>
          <a:ln>
            <a:noFill/>
          </a:ln>
          <a:effectLst>
            <a:glow rad="63500">
              <a:schemeClr val="accent6">
                <a:satMod val="175000"/>
                <a:alpha val="40000"/>
              </a:schemeClr>
            </a:glow>
            <a:outerShdw blurRad="50800" dist="38100" dir="8100000" algn="tr" rotWithShape="0">
              <a:prstClr val="black">
                <a:alpha val="40000"/>
              </a:prstClr>
            </a:outerShdw>
            <a:reflection blurRad="6350" stA="52000" endA="300" endPos="35000" dir="5400000" sy="-100000" algn="bl" rotWithShape="0"/>
          </a:effectLst>
          <a:scene3d>
            <a:camera prst="perspectiveLeft"/>
            <a:lightRig rig="contrasting" dir="t">
              <a:rot lat="0" lon="0" rev="4200000"/>
            </a:lightRig>
          </a:scene3d>
          <a:sp3d prstMaterial="plastic">
            <a:bevelT w="381000" h="114300" prst="softRound"/>
            <a:contourClr>
              <a:srgbClr val="969696"/>
            </a:contourClr>
          </a:sp3d>
          <a:extLst>
            <a:ext uri="{909E8E84-426E-40DD-AFC4-6F175D3DCCD1}">
              <a14:hiddenFill xmlns:a14="http://schemas.microsoft.com/office/drawing/2010/main">
                <a:solidFill>
                  <a:srgbClr val="FFFFFF"/>
                </a:solidFill>
              </a14:hiddenFill>
            </a:ext>
          </a:extLst>
        </p:spPr>
      </p:pic>
      <p:pic>
        <p:nvPicPr>
          <p:cNvPr id="3078" name="Picture 6" descr="Download Hintergrund Tokio, Stadt, Nacht Freie desktop Tapeten in der  Auflosung 1920x1200 — bild №498210">
            <a:extLst>
              <a:ext uri="{FF2B5EF4-FFF2-40B4-BE49-F238E27FC236}">
                <a16:creationId xmlns:a16="http://schemas.microsoft.com/office/drawing/2014/main" id="{ADEF5562-5C2D-4BCB-B1F8-0F4AD7844B6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20038" y="3250278"/>
            <a:ext cx="3684311" cy="2296208"/>
          </a:xfrm>
          <a:prstGeom prst="roundRect">
            <a:avLst>
              <a:gd name="adj" fmla="val 4167"/>
            </a:avLst>
          </a:prstGeom>
          <a:solidFill>
            <a:srgbClr val="FFFFFF"/>
          </a:solidFill>
          <a:ln w="76200" cap="sq">
            <a:solidFill>
              <a:srgbClr val="292929"/>
            </a:solidFill>
            <a:miter lim="800000"/>
          </a:ln>
          <a:effectLst>
            <a:glow rad="101600">
              <a:schemeClr val="accent6">
                <a:satMod val="175000"/>
                <a:alpha val="40000"/>
              </a:schemeClr>
            </a:glow>
            <a:outerShdw blurRad="50800" dist="38100" dir="10800000" algn="r" rotWithShape="0">
              <a:prstClr val="black">
                <a:alpha val="40000"/>
              </a:prstClr>
            </a:outerShdw>
            <a:reflection blurRad="12700" stA="28000" endPos="28000" dist="5000" dir="5400000" sy="-100000" algn="bl" rotWithShape="0"/>
            <a:softEdge rad="12700"/>
          </a:effectLst>
          <a:scene3d>
            <a:camera prst="obliqueBottomLeft"/>
            <a:lightRig rig="threePt" dir="t">
              <a:rot lat="0" lon="0" rev="2700000"/>
            </a:lightRig>
          </a:scene3d>
          <a:sp3d>
            <a:bevelT h="38100" prst="slope"/>
            <a:contourClr>
              <a:srgbClr val="C0C0C0"/>
            </a:contourClr>
          </a:sp3d>
        </p:spPr>
      </p:pic>
      <p:sp>
        <p:nvSpPr>
          <p:cNvPr id="3" name="Denkblase: wolkenförmig 2">
            <a:extLst>
              <a:ext uri="{FF2B5EF4-FFF2-40B4-BE49-F238E27FC236}">
                <a16:creationId xmlns:a16="http://schemas.microsoft.com/office/drawing/2014/main" id="{DEC4689A-DC65-4857-AED2-34CB5DAADBB8}"/>
              </a:ext>
            </a:extLst>
          </p:cNvPr>
          <p:cNvSpPr/>
          <p:nvPr/>
        </p:nvSpPr>
        <p:spPr>
          <a:xfrm>
            <a:off x="4983061" y="989901"/>
            <a:ext cx="1384183" cy="1199877"/>
          </a:xfrm>
          <a:prstGeom prst="cloudCallout">
            <a:avLst>
              <a:gd name="adj1" fmla="val -43257"/>
              <a:gd name="adj2" fmla="val 72288"/>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de-DE" dirty="0"/>
              <a:t>Tokio bei Nacht</a:t>
            </a:r>
          </a:p>
        </p:txBody>
      </p:sp>
    </p:spTree>
    <p:extLst>
      <p:ext uri="{BB962C8B-B14F-4D97-AF65-F5344CB8AC3E}">
        <p14:creationId xmlns:p14="http://schemas.microsoft.com/office/powerpoint/2010/main" val="3762362224"/>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mph" presetSubtype="0" fill="remove" nodeType="clickEffect">
                                  <p:stCondLst>
                                    <p:cond delay="0"/>
                                  </p:stCondLst>
                                  <p:childTnLst>
                                    <p:animClr clrSpc="rgb" dir="cw">
                                      <p:cBhvr override="childStyle">
                                        <p:cTn id="11" dur="250" autoRev="1" fill="remove"/>
                                        <p:tgtEl>
                                          <p:spTgt spid="3074"/>
                                        </p:tgtEl>
                                        <p:attrNameLst>
                                          <p:attrName>style.color</p:attrName>
                                        </p:attrNameLst>
                                      </p:cBhvr>
                                      <p:to>
                                        <a:schemeClr val="bg1"/>
                                      </p:to>
                                    </p:animClr>
                                    <p:animClr clrSpc="rgb" dir="cw">
                                      <p:cBhvr>
                                        <p:cTn id="12" dur="250" autoRev="1" fill="remove"/>
                                        <p:tgtEl>
                                          <p:spTgt spid="3074"/>
                                        </p:tgtEl>
                                        <p:attrNameLst>
                                          <p:attrName>fillcolor</p:attrName>
                                        </p:attrNameLst>
                                      </p:cBhvr>
                                      <p:to>
                                        <a:schemeClr val="bg1"/>
                                      </p:to>
                                    </p:animClr>
                                    <p:set>
                                      <p:cBhvr>
                                        <p:cTn id="13" dur="250" autoRev="1" fill="remove"/>
                                        <p:tgtEl>
                                          <p:spTgt spid="3074"/>
                                        </p:tgtEl>
                                        <p:attrNameLst>
                                          <p:attrName>fill.type</p:attrName>
                                        </p:attrNameLst>
                                      </p:cBhvr>
                                      <p:to>
                                        <p:strVal val="solid"/>
                                      </p:to>
                                    </p:set>
                                    <p:set>
                                      <p:cBhvr>
                                        <p:cTn id="14" dur="250" autoRev="1" fill="remove"/>
                                        <p:tgtEl>
                                          <p:spTgt spid="3074"/>
                                        </p:tgtEl>
                                        <p:attrNameLst>
                                          <p:attrName>fill.on</p:attrName>
                                        </p:attrNameLst>
                                      </p:cBhvr>
                                      <p:to>
                                        <p:strVal val="true"/>
                                      </p:to>
                                    </p:set>
                                  </p:childTnLst>
                                </p:cTn>
                              </p:par>
                            </p:childTnLst>
                          </p:cTn>
                        </p:par>
                      </p:childTnLst>
                    </p:cTn>
                  </p:par>
                  <p:par>
                    <p:cTn id="15" fill="hold">
                      <p:stCondLst>
                        <p:cond delay="indefinite"/>
                      </p:stCondLst>
                      <p:childTnLst>
                        <p:par>
                          <p:cTn id="16" fill="hold">
                            <p:stCondLst>
                              <p:cond delay="0"/>
                            </p:stCondLst>
                            <p:childTnLst>
                              <p:par>
                                <p:cTn id="17" presetID="32" presetClass="emph" presetSubtype="0" fill="hold" nodeType="clickEffect">
                                  <p:stCondLst>
                                    <p:cond delay="0"/>
                                  </p:stCondLst>
                                  <p:childTnLst>
                                    <p:animRot by="120000">
                                      <p:cBhvr>
                                        <p:cTn id="18" dur="100" fill="hold">
                                          <p:stCondLst>
                                            <p:cond delay="0"/>
                                          </p:stCondLst>
                                        </p:cTn>
                                        <p:tgtEl>
                                          <p:spTgt spid="3076"/>
                                        </p:tgtEl>
                                        <p:attrNameLst>
                                          <p:attrName>r</p:attrName>
                                        </p:attrNameLst>
                                      </p:cBhvr>
                                    </p:animRot>
                                    <p:animRot by="-240000">
                                      <p:cBhvr>
                                        <p:cTn id="19" dur="200" fill="hold">
                                          <p:stCondLst>
                                            <p:cond delay="200"/>
                                          </p:stCondLst>
                                        </p:cTn>
                                        <p:tgtEl>
                                          <p:spTgt spid="3076"/>
                                        </p:tgtEl>
                                        <p:attrNameLst>
                                          <p:attrName>r</p:attrName>
                                        </p:attrNameLst>
                                      </p:cBhvr>
                                    </p:animRot>
                                    <p:animRot by="240000">
                                      <p:cBhvr>
                                        <p:cTn id="20" dur="200" fill="hold">
                                          <p:stCondLst>
                                            <p:cond delay="400"/>
                                          </p:stCondLst>
                                        </p:cTn>
                                        <p:tgtEl>
                                          <p:spTgt spid="3076"/>
                                        </p:tgtEl>
                                        <p:attrNameLst>
                                          <p:attrName>r</p:attrName>
                                        </p:attrNameLst>
                                      </p:cBhvr>
                                    </p:animRot>
                                    <p:animRot by="-240000">
                                      <p:cBhvr>
                                        <p:cTn id="21" dur="200" fill="hold">
                                          <p:stCondLst>
                                            <p:cond delay="600"/>
                                          </p:stCondLst>
                                        </p:cTn>
                                        <p:tgtEl>
                                          <p:spTgt spid="3076"/>
                                        </p:tgtEl>
                                        <p:attrNameLst>
                                          <p:attrName>r</p:attrName>
                                        </p:attrNameLst>
                                      </p:cBhvr>
                                    </p:animRot>
                                    <p:animRot by="120000">
                                      <p:cBhvr>
                                        <p:cTn id="22" dur="200" fill="hold">
                                          <p:stCondLst>
                                            <p:cond delay="800"/>
                                          </p:stCondLst>
                                        </p:cTn>
                                        <p:tgtEl>
                                          <p:spTgt spid="3076"/>
                                        </p:tgtEl>
                                        <p:attrNameLst>
                                          <p:attrName>r</p:attrName>
                                        </p:attrNameLst>
                                      </p:cBhvr>
                                    </p:animRot>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nodeType="clickEffect">
                                  <p:stCondLst>
                                    <p:cond delay="0"/>
                                  </p:stCondLst>
                                  <p:childTnLst>
                                    <p:animEffect transition="out" filter="fade">
                                      <p:cBhvr>
                                        <p:cTn id="26" dur="500" tmFilter="0, 0; .2, .5; .8, .5; 1, 0"/>
                                        <p:tgtEl>
                                          <p:spTgt spid="3078"/>
                                        </p:tgtEl>
                                      </p:cBhvr>
                                    </p:animEffect>
                                    <p:animScale>
                                      <p:cBhvr>
                                        <p:cTn id="27" dur="250" autoRev="1" fill="hold"/>
                                        <p:tgtEl>
                                          <p:spTgt spid="307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a:extLst>
              <a:ext uri="{FF2B5EF4-FFF2-40B4-BE49-F238E27FC236}">
                <a16:creationId xmlns:a16="http://schemas.microsoft.com/office/drawing/2014/main" id="{D9575958-4AAD-4897-9177-E3B453E9F2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504" y="382044"/>
            <a:ext cx="3867675" cy="2578450"/>
          </a:xfrm>
          <a:prstGeom prst="rect">
            <a:avLst/>
          </a:prstGeom>
          <a:ln>
            <a:noFill/>
          </a:ln>
          <a:effectLst>
            <a:outerShdw blurRad="50800" dist="38100" dir="2700000" algn="tl" rotWithShape="0">
              <a:prstClr val="black">
                <a:alpha val="40000"/>
              </a:prstClr>
            </a:outerShdw>
            <a:softEdge rad="112500"/>
          </a:effectLst>
          <a:scene3d>
            <a:camera prst="isometricOffAxis1Right"/>
            <a:lightRig rig="threePt" dir="t"/>
          </a:scene3d>
          <a:sp3d>
            <a:bevelT w="139700" prst="cross"/>
          </a:sp3d>
          <a:extLst>
            <a:ext uri="{909E8E84-426E-40DD-AFC4-6F175D3DCCD1}">
              <a14:hiddenFill xmlns:a14="http://schemas.microsoft.com/office/drawing/2010/main">
                <a:solidFill>
                  <a:srgbClr val="FFFFFF"/>
                </a:solidFill>
              </a14:hiddenFill>
            </a:ext>
          </a:extLst>
        </p:spPr>
      </p:pic>
      <p:pic>
        <p:nvPicPr>
          <p:cNvPr id="8198" name="Picture 6">
            <a:extLst>
              <a:ext uri="{FF2B5EF4-FFF2-40B4-BE49-F238E27FC236}">
                <a16:creationId xmlns:a16="http://schemas.microsoft.com/office/drawing/2014/main" id="{F1862E07-FC52-4C4A-A8B2-9F9CEA8CA0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2075" y="3608657"/>
            <a:ext cx="3867675" cy="2573684"/>
          </a:xfrm>
          <a:prstGeom prst="rect">
            <a:avLst/>
          </a:prstGeom>
          <a:ln>
            <a:noFill/>
          </a:ln>
          <a:effectLst>
            <a:outerShdw blurRad="50800" dist="38100" dir="5400000" algn="t" rotWithShape="0">
              <a:prstClr val="black">
                <a:alpha val="40000"/>
              </a:prstClr>
            </a:outerShdw>
            <a:reflection blurRad="6350" stA="52000" endA="300" endPos="35000" dir="5400000" sy="-100000" algn="bl" rotWithShape="0"/>
            <a:softEdge rad="112500"/>
          </a:effectLst>
          <a:scene3d>
            <a:camera prst="perspectiveAbove"/>
            <a:lightRig rig="threePt" dir="t"/>
          </a:scene3d>
          <a:sp3d>
            <a:bevelT prst="convex"/>
          </a:sp3d>
          <a:extLst>
            <a:ext uri="{909E8E84-426E-40DD-AFC4-6F175D3DCCD1}">
              <a14:hiddenFill xmlns:a14="http://schemas.microsoft.com/office/drawing/2010/main">
                <a:solidFill>
                  <a:srgbClr val="FFFFFF"/>
                </a:solidFill>
              </a14:hiddenFill>
            </a:ext>
          </a:extLst>
        </p:spPr>
      </p:pic>
      <p:pic>
        <p:nvPicPr>
          <p:cNvPr id="8200" name="Picture 8">
            <a:extLst>
              <a:ext uri="{FF2B5EF4-FFF2-40B4-BE49-F238E27FC236}">
                <a16:creationId xmlns:a16="http://schemas.microsoft.com/office/drawing/2014/main" id="{758DC231-A689-4978-804A-B2C6C232C0A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38147">
            <a:off x="8541653" y="2587298"/>
            <a:ext cx="2510409" cy="3770851"/>
          </a:xfrm>
          <a:prstGeom prst="rect">
            <a:avLst/>
          </a:prstGeom>
          <a:ln>
            <a:noFill/>
          </a:ln>
          <a:effectLst>
            <a:glow rad="63500">
              <a:schemeClr val="accent5">
                <a:satMod val="175000"/>
                <a:alpha val="40000"/>
              </a:schemeClr>
            </a:glow>
            <a:outerShdw blurRad="50800" dist="38100" dir="8100000" algn="tr" rotWithShape="0">
              <a:prstClr val="black">
                <a:alpha val="40000"/>
              </a:prstClr>
            </a:outerShdw>
            <a:reflection blurRad="6350" stA="52000" endA="300" endPos="35000" dir="5400000" sy="-100000" algn="bl" rotWithShape="0"/>
            <a:softEdge rad="112500"/>
          </a:effectLst>
          <a:scene3d>
            <a:camera prst="orthographicFront"/>
            <a:lightRig rig="threePt" dir="t"/>
          </a:scene3d>
          <a:sp3d>
            <a:bevelT prst="relaxedInset"/>
          </a:sp3d>
          <a:extLst>
            <a:ext uri="{909E8E84-426E-40DD-AFC4-6F175D3DCCD1}">
              <a14:hiddenFill xmlns:a14="http://schemas.microsoft.com/office/drawing/2010/main">
                <a:solidFill>
                  <a:srgbClr val="FFFFFF"/>
                </a:solidFill>
              </a14:hiddenFill>
            </a:ext>
          </a:extLst>
        </p:spPr>
      </p:pic>
      <p:sp>
        <p:nvSpPr>
          <p:cNvPr id="4" name="Denkblase: wolkenförmig 3">
            <a:extLst>
              <a:ext uri="{FF2B5EF4-FFF2-40B4-BE49-F238E27FC236}">
                <a16:creationId xmlns:a16="http://schemas.microsoft.com/office/drawing/2014/main" id="{606F4EB7-4741-4903-AFF4-EF7CE9231C2C}"/>
              </a:ext>
            </a:extLst>
          </p:cNvPr>
          <p:cNvSpPr/>
          <p:nvPr/>
        </p:nvSpPr>
        <p:spPr>
          <a:xfrm>
            <a:off x="4874003" y="4748169"/>
            <a:ext cx="1904302" cy="12586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Shinjuku </a:t>
            </a:r>
            <a:r>
              <a:rPr lang="de-DE" dirty="0" err="1"/>
              <a:t>Gyoen</a:t>
            </a:r>
            <a:r>
              <a:rPr lang="de-DE" dirty="0"/>
              <a:t> Park</a:t>
            </a:r>
          </a:p>
        </p:txBody>
      </p:sp>
      <p:sp>
        <p:nvSpPr>
          <p:cNvPr id="5" name="Sprechblase: oval 4">
            <a:extLst>
              <a:ext uri="{FF2B5EF4-FFF2-40B4-BE49-F238E27FC236}">
                <a16:creationId xmlns:a16="http://schemas.microsoft.com/office/drawing/2014/main" id="{A4FBC8FF-13D5-420A-B352-9B0D4FC20CA9}"/>
              </a:ext>
            </a:extLst>
          </p:cNvPr>
          <p:cNvSpPr/>
          <p:nvPr/>
        </p:nvSpPr>
        <p:spPr>
          <a:xfrm>
            <a:off x="8414157" y="604008"/>
            <a:ext cx="2055304" cy="1015320"/>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Tokio Disneyland</a:t>
            </a:r>
          </a:p>
        </p:txBody>
      </p:sp>
      <p:sp>
        <p:nvSpPr>
          <p:cNvPr id="6" name="Rechteck: abgerundete Ecken 5">
            <a:extLst>
              <a:ext uri="{FF2B5EF4-FFF2-40B4-BE49-F238E27FC236}">
                <a16:creationId xmlns:a16="http://schemas.microsoft.com/office/drawing/2014/main" id="{2A76E9F0-50D6-4799-837B-9C002C414469}"/>
              </a:ext>
            </a:extLst>
          </p:cNvPr>
          <p:cNvSpPr/>
          <p:nvPr/>
        </p:nvSpPr>
        <p:spPr>
          <a:xfrm rot="20675743">
            <a:off x="5232110" y="1999501"/>
            <a:ext cx="2249686" cy="1630836"/>
          </a:xfrm>
          <a:prstGeom prst="roundRect">
            <a:avLst/>
          </a:prstGeom>
          <a:gradFill flip="none" rotWithShape="1">
            <a:gsLst>
              <a:gs pos="0">
                <a:schemeClr val="dk1">
                  <a:lumMod val="67000"/>
                </a:schemeClr>
              </a:gs>
              <a:gs pos="48000">
                <a:schemeClr val="dk1">
                  <a:lumMod val="97000"/>
                  <a:lumOff val="3000"/>
                </a:schemeClr>
              </a:gs>
              <a:gs pos="100000">
                <a:schemeClr val="dk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de-DE" dirty="0"/>
              <a:t>Sehenswürdigkeiten </a:t>
            </a:r>
            <a:r>
              <a:rPr lang="de-DE" dirty="0" err="1"/>
              <a:t>Tokio‘s</a:t>
            </a:r>
            <a:endParaRPr lang="de-DE" dirty="0"/>
          </a:p>
        </p:txBody>
      </p:sp>
      <p:sp>
        <p:nvSpPr>
          <p:cNvPr id="7" name="Denkblase: wolkenförmig 6">
            <a:extLst>
              <a:ext uri="{FF2B5EF4-FFF2-40B4-BE49-F238E27FC236}">
                <a16:creationId xmlns:a16="http://schemas.microsoft.com/office/drawing/2014/main" id="{339878DB-F545-4237-B76F-A1072D9B4CD7}"/>
              </a:ext>
            </a:extLst>
          </p:cNvPr>
          <p:cNvSpPr/>
          <p:nvPr/>
        </p:nvSpPr>
        <p:spPr>
          <a:xfrm>
            <a:off x="4613944" y="604007"/>
            <a:ext cx="1384184" cy="859872"/>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Tokio Tower</a:t>
            </a:r>
          </a:p>
        </p:txBody>
      </p:sp>
    </p:spTree>
    <p:extLst>
      <p:ext uri="{BB962C8B-B14F-4D97-AF65-F5344CB8AC3E}">
        <p14:creationId xmlns:p14="http://schemas.microsoft.com/office/powerpoint/2010/main" val="24845169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25" presetClass="emph" presetSubtype="0" fill="hold" nodeType="clickEffect">
                                  <p:stCondLst>
                                    <p:cond delay="0"/>
                                  </p:stCondLst>
                                  <p:childTnLst>
                                    <p:animClr clrSpc="hsl" dir="cw">
                                      <p:cBhvr override="childStyle">
                                        <p:cTn id="13" dur="500" fill="hold"/>
                                        <p:tgtEl>
                                          <p:spTgt spid="8194"/>
                                        </p:tgtEl>
                                        <p:attrNameLst>
                                          <p:attrName>style.color</p:attrName>
                                        </p:attrNameLst>
                                      </p:cBhvr>
                                      <p:by>
                                        <p:hsl h="0" s="-70588" l="0"/>
                                      </p:by>
                                    </p:animClr>
                                    <p:animClr clrSpc="hsl" dir="cw">
                                      <p:cBhvr>
                                        <p:cTn id="14" dur="500" fill="hold"/>
                                        <p:tgtEl>
                                          <p:spTgt spid="8194"/>
                                        </p:tgtEl>
                                        <p:attrNameLst>
                                          <p:attrName>fillcolor</p:attrName>
                                        </p:attrNameLst>
                                      </p:cBhvr>
                                      <p:by>
                                        <p:hsl h="0" s="-70588" l="0"/>
                                      </p:by>
                                    </p:animClr>
                                    <p:animClr clrSpc="hsl" dir="cw">
                                      <p:cBhvr>
                                        <p:cTn id="15" dur="500" fill="hold"/>
                                        <p:tgtEl>
                                          <p:spTgt spid="8194"/>
                                        </p:tgtEl>
                                        <p:attrNameLst>
                                          <p:attrName>stroke.color</p:attrName>
                                        </p:attrNameLst>
                                      </p:cBhvr>
                                      <p:by>
                                        <p:hsl h="0" s="-70588" l="0"/>
                                      </p:by>
                                    </p:animClr>
                                    <p:set>
                                      <p:cBhvr>
                                        <p:cTn id="16" dur="500" fill="hold"/>
                                        <p:tgtEl>
                                          <p:spTgt spid="8194"/>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8200"/>
                                        </p:tgtEl>
                                        <p:attrNameLst>
                                          <p:attrName>style.visibility</p:attrName>
                                        </p:attrNameLst>
                                      </p:cBhvr>
                                      <p:to>
                                        <p:strVal val="visible"/>
                                      </p:to>
                                    </p:set>
                                    <p:animEffect transition="in" filter="barn(inVertical)">
                                      <p:cBhvr>
                                        <p:cTn id="27" dur="500"/>
                                        <p:tgtEl>
                                          <p:spTgt spid="8200"/>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 calcmode="lin" valueType="num">
                                      <p:cBhvr additive="base">
                                        <p:cTn id="32" dur="500" fill="hold"/>
                                        <p:tgtEl>
                                          <p:spTgt spid="4"/>
                                        </p:tgtEl>
                                        <p:attrNameLst>
                                          <p:attrName>ppt_x</p:attrName>
                                        </p:attrNameLst>
                                      </p:cBhvr>
                                      <p:tavLst>
                                        <p:tav tm="0">
                                          <p:val>
                                            <p:strVal val="#ppt_x"/>
                                          </p:val>
                                        </p:tav>
                                        <p:tav tm="100000">
                                          <p:val>
                                            <p:strVal val="#ppt_x"/>
                                          </p:val>
                                        </p:tav>
                                      </p:tavLst>
                                    </p:anim>
                                    <p:anim calcmode="lin" valueType="num">
                                      <p:cBhvr additive="base">
                                        <p:cTn id="3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8198"/>
                                        </p:tgtEl>
                                        <p:attrNameLst>
                                          <p:attrName>style.visibility</p:attrName>
                                        </p:attrNameLst>
                                      </p:cBhvr>
                                      <p:to>
                                        <p:strVal val="visible"/>
                                      </p:to>
                                    </p:set>
                                    <p:animEffect transition="in" filter="fade">
                                      <p:cBhvr>
                                        <p:cTn id="38" dur="1000"/>
                                        <p:tgtEl>
                                          <p:spTgt spid="8198"/>
                                        </p:tgtEl>
                                      </p:cBhvr>
                                    </p:animEffect>
                                    <p:anim calcmode="lin" valueType="num">
                                      <p:cBhvr>
                                        <p:cTn id="39" dur="1000" fill="hold"/>
                                        <p:tgtEl>
                                          <p:spTgt spid="8198"/>
                                        </p:tgtEl>
                                        <p:attrNameLst>
                                          <p:attrName>ppt_x</p:attrName>
                                        </p:attrNameLst>
                                      </p:cBhvr>
                                      <p:tavLst>
                                        <p:tav tm="0">
                                          <p:val>
                                            <p:strVal val="#ppt_x"/>
                                          </p:val>
                                        </p:tav>
                                        <p:tav tm="100000">
                                          <p:val>
                                            <p:strVal val="#ppt_x"/>
                                          </p:val>
                                        </p:tav>
                                      </p:tavLst>
                                    </p:anim>
                                    <p:anim calcmode="lin" valueType="num">
                                      <p:cBhvr>
                                        <p:cTn id="40" dur="1000" fill="hold"/>
                                        <p:tgtEl>
                                          <p:spTgt spid="8198"/>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5" presetClass="entr" presetSubtype="0" fill="hold" grpId="0" nodeType="clickEffect">
                                  <p:stCondLst>
                                    <p:cond delay="0"/>
                                  </p:stCondLst>
                                  <p:childTnLst>
                                    <p:set>
                                      <p:cBhvr>
                                        <p:cTn id="44" dur="1" fill="hold">
                                          <p:stCondLst>
                                            <p:cond delay="0"/>
                                          </p:stCondLst>
                                        </p:cTn>
                                        <p:tgtEl>
                                          <p:spTgt spid="6"/>
                                        </p:tgtEl>
                                        <p:attrNameLst>
                                          <p:attrName>style.visibility</p:attrName>
                                        </p:attrNameLst>
                                      </p:cBhvr>
                                      <p:to>
                                        <p:strVal val="visible"/>
                                      </p:to>
                                    </p:set>
                                    <p:animEffect transition="in" filter="fade">
                                      <p:cBhvr>
                                        <p:cTn id="45" dur="2000"/>
                                        <p:tgtEl>
                                          <p:spTgt spid="6"/>
                                        </p:tgtEl>
                                      </p:cBhvr>
                                    </p:animEffect>
                                    <p:anim calcmode="lin" valueType="num">
                                      <p:cBhvr>
                                        <p:cTn id="46" dur="2000" fill="hold"/>
                                        <p:tgtEl>
                                          <p:spTgt spid="6"/>
                                        </p:tgtEl>
                                        <p:attrNameLst>
                                          <p:attrName>ppt_w</p:attrName>
                                        </p:attrNameLst>
                                      </p:cBhvr>
                                      <p:tavLst>
                                        <p:tav tm="0" fmla="#ppt_w*sin(2.5*pi*$)">
                                          <p:val>
                                            <p:fltVal val="0"/>
                                          </p:val>
                                        </p:tav>
                                        <p:tav tm="100000">
                                          <p:val>
                                            <p:fltVal val="1"/>
                                          </p:val>
                                        </p:tav>
                                      </p:tavLst>
                                    </p:anim>
                                    <p:anim calcmode="lin" valueType="num">
                                      <p:cBhvr>
                                        <p:cTn id="47"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zart">
  <a:themeElements>
    <a:clrScheme name="Holzar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olzart">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olzart">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TM03090434[[fn=Holzart]]</Template>
  <TotalTime>0</TotalTime>
  <Words>508</Words>
  <Application>Microsoft Office PowerPoint</Application>
  <PresentationFormat>Breitbild</PresentationFormat>
  <Paragraphs>54</Paragraphs>
  <Slides>10</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10</vt:i4>
      </vt:variant>
    </vt:vector>
  </HeadingPairs>
  <TitlesOfParts>
    <vt:vector size="15" baseType="lpstr">
      <vt:lpstr>Arial</vt:lpstr>
      <vt:lpstr>Rockwell</vt:lpstr>
      <vt:lpstr>Rockwell Condensed</vt:lpstr>
      <vt:lpstr>Wingdings</vt:lpstr>
      <vt:lpstr>Holzart</vt:lpstr>
      <vt:lpstr> Tokio</vt:lpstr>
      <vt:lpstr>Vergleich</vt:lpstr>
      <vt:lpstr>PowerPoint-Präsentation</vt:lpstr>
      <vt:lpstr>Tokio</vt:lpstr>
      <vt:lpstr>Tokio-Hauptstadt </vt:lpstr>
      <vt:lpstr>Diagramm- Tokio bevölkerung</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Stadt - Tokio</dc:title>
  <dc:creator>Ilona Ramona Turra</dc:creator>
  <cp:lastModifiedBy>Ilona Ramona Turra</cp:lastModifiedBy>
  <cp:revision>4</cp:revision>
  <dcterms:created xsi:type="dcterms:W3CDTF">2021-07-22T06:59:13Z</dcterms:created>
  <dcterms:modified xsi:type="dcterms:W3CDTF">2021-07-22T11:16:21Z</dcterms:modified>
</cp:coreProperties>
</file>